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3" r:id="rId8"/>
    <p:sldId id="262" r:id="rId9"/>
    <p:sldId id="261" r:id="rId10"/>
    <p:sldId id="260" r:id="rId11"/>
    <p:sldId id="266" r:id="rId12"/>
    <p:sldId id="267" r:id="rId13"/>
    <p:sldId id="291" r:id="rId14"/>
    <p:sldId id="295" r:id="rId15"/>
    <p:sldId id="292" r:id="rId16"/>
    <p:sldId id="294" r:id="rId17"/>
    <p:sldId id="296" r:id="rId18"/>
    <p:sldId id="297" r:id="rId19"/>
    <p:sldId id="298" r:id="rId20"/>
    <p:sldId id="301" r:id="rId21"/>
    <p:sldId id="300" r:id="rId22"/>
    <p:sldId id="299" r:id="rId23"/>
    <p:sldId id="302" r:id="rId24"/>
    <p:sldId id="305" r:id="rId25"/>
    <p:sldId id="304" r:id="rId26"/>
    <p:sldId id="303" r:id="rId27"/>
    <p:sldId id="306" r:id="rId28"/>
    <p:sldId id="280" r:id="rId29"/>
    <p:sldId id="279" r:id="rId30"/>
    <p:sldId id="278" r:id="rId31"/>
    <p:sldId id="277" r:id="rId32"/>
    <p:sldId id="276" r:id="rId33"/>
    <p:sldId id="275" r:id="rId34"/>
    <p:sldId id="315" r:id="rId35"/>
    <p:sldId id="318" r:id="rId36"/>
    <p:sldId id="274" r:id="rId37"/>
    <p:sldId id="273" r:id="rId38"/>
    <p:sldId id="272" r:id="rId39"/>
    <p:sldId id="271" r:id="rId40"/>
    <p:sldId id="270" r:id="rId41"/>
    <p:sldId id="269" r:id="rId42"/>
    <p:sldId id="319" r:id="rId43"/>
    <p:sldId id="320" r:id="rId44"/>
    <p:sldId id="322" r:id="rId45"/>
    <p:sldId id="321" r:id="rId46"/>
    <p:sldId id="323" r:id="rId47"/>
    <p:sldId id="324" r:id="rId48"/>
    <p:sldId id="325" r:id="rId49"/>
    <p:sldId id="268" r:id="rId50"/>
    <p:sldId id="281" r:id="rId51"/>
    <p:sldId id="282" r:id="rId52"/>
    <p:sldId id="283" r:id="rId53"/>
    <p:sldId id="285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284" r:id="rId63"/>
    <p:sldId id="286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BA649B9-A148-478A-9707-1C0C94FE20D1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E8F4490-0CEE-41C6-8F0C-DE7D1B812B71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Classification of Tools for Cyber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41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Metagoofil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Metagoofil</a:t>
            </a:r>
            <a:r>
              <a:rPr lang="en-US" dirty="0" smtClean="0"/>
              <a:t> </a:t>
            </a:r>
            <a:r>
              <a:rPr lang="en-US" dirty="0"/>
              <a:t>is an excellent tool for hunting down metadata.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Metagoofil</a:t>
            </a:r>
            <a:r>
              <a:rPr lang="en-US" dirty="0" smtClean="0"/>
              <a:t> </a:t>
            </a:r>
            <a:r>
              <a:rPr lang="en-US" dirty="0"/>
              <a:t>is a script that </a:t>
            </a:r>
            <a:r>
              <a:rPr lang="en-US" dirty="0" smtClean="0"/>
              <a:t>conducts very </a:t>
            </a:r>
            <a:r>
              <a:rPr lang="en-US" dirty="0"/>
              <a:t>directed Google </a:t>
            </a:r>
            <a:r>
              <a:rPr lang="en-US" dirty="0" smtClean="0"/>
              <a:t>searches.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Once the </a:t>
            </a:r>
            <a:r>
              <a:rPr lang="en-US" dirty="0"/>
              <a:t>documents have been </a:t>
            </a:r>
            <a:r>
              <a:rPr lang="en-US" dirty="0" smtClean="0"/>
              <a:t>located:</a:t>
            </a:r>
          </a:p>
          <a:p>
            <a:pPr algn="just"/>
            <a:endParaRPr lang="en-US" dirty="0" smtClean="0"/>
          </a:p>
          <a:p>
            <a:pPr lvl="1" algn="just"/>
            <a:r>
              <a:rPr lang="en-US" dirty="0" smtClean="0"/>
              <a:t>they are downloaded </a:t>
            </a:r>
            <a:r>
              <a:rPr lang="en-US" dirty="0"/>
              <a:t>and parsed for </a:t>
            </a:r>
            <a:r>
              <a:rPr lang="en-US" dirty="0" smtClean="0"/>
              <a:t>interesting information </a:t>
            </a:r>
            <a:r>
              <a:rPr lang="en-US" dirty="0"/>
              <a:t>in the document </a:t>
            </a:r>
            <a:r>
              <a:rPr lang="en-US" dirty="0" smtClean="0"/>
              <a:t>metadata;</a:t>
            </a:r>
          </a:p>
          <a:p>
            <a:pPr lvl="1" algn="just"/>
            <a:r>
              <a:rPr lang="en-US" dirty="0" smtClean="0"/>
              <a:t>which </a:t>
            </a:r>
            <a:r>
              <a:rPr lang="en-US" dirty="0"/>
              <a:t>is then displayed in html format for </a:t>
            </a:r>
            <a:r>
              <a:rPr lang="en-US" dirty="0" smtClean="0"/>
              <a:t>easy perusal </a:t>
            </a:r>
            <a:r>
              <a:rPr lang="en-US" dirty="0"/>
              <a:t>of the user.</a:t>
            </a:r>
          </a:p>
        </p:txBody>
      </p:sp>
    </p:spTree>
    <p:extLst>
      <p:ext uri="{BB962C8B-B14F-4D97-AF65-F5344CB8AC3E}">
        <p14:creationId xmlns:p14="http://schemas.microsoft.com/office/powerpoint/2010/main" val="202285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Metagoofil</a:t>
            </a:r>
            <a:r>
              <a:rPr lang="en-US" dirty="0"/>
              <a:t> information for Syngress.com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22009"/>
            <a:ext cx="8348191" cy="563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94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Scanning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400" dirty="0" smtClean="0"/>
              <a:t>Scanning </a:t>
            </a:r>
            <a:r>
              <a:rPr lang="en-US" sz="2400" dirty="0"/>
              <a:t>tools are </a:t>
            </a:r>
            <a:r>
              <a:rPr lang="en-US" sz="2400" dirty="0" smtClean="0"/>
              <a:t>used </a:t>
            </a:r>
            <a:r>
              <a:rPr lang="en-US" sz="2400" dirty="0"/>
              <a:t>to find more information about </a:t>
            </a:r>
            <a:r>
              <a:rPr lang="en-US" sz="2400" dirty="0" smtClean="0"/>
              <a:t>our target </a:t>
            </a:r>
            <a:r>
              <a:rPr lang="en-US" sz="2400" dirty="0"/>
              <a:t>environment, the systems within it, and the details of those systems.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With </a:t>
            </a:r>
            <a:r>
              <a:rPr lang="en-US" sz="2400" dirty="0"/>
              <a:t>such </a:t>
            </a:r>
            <a:r>
              <a:rPr lang="en-US" sz="2400" dirty="0" smtClean="0"/>
              <a:t>tools, we can: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run </a:t>
            </a:r>
            <a:r>
              <a:rPr lang="en-US" sz="2000" dirty="0"/>
              <a:t>ping sweeps; </a:t>
            </a:r>
            <a:endParaRPr lang="en-US" sz="2000" dirty="0" smtClean="0"/>
          </a:p>
          <a:p>
            <a:pPr lvl="1"/>
            <a:r>
              <a:rPr lang="en-US" sz="2000" dirty="0" smtClean="0"/>
              <a:t>run </a:t>
            </a:r>
            <a:r>
              <a:rPr lang="en-US" sz="2000" dirty="0"/>
              <a:t>port scans; </a:t>
            </a:r>
            <a:endParaRPr lang="en-US" sz="2000" dirty="0" smtClean="0"/>
          </a:p>
          <a:p>
            <a:pPr lvl="1"/>
            <a:r>
              <a:rPr lang="en-US" sz="2000" dirty="0" smtClean="0"/>
              <a:t>grab </a:t>
            </a:r>
            <a:r>
              <a:rPr lang="en-US" sz="2000" dirty="0"/>
              <a:t>banners or </a:t>
            </a:r>
            <a:r>
              <a:rPr lang="en-US" sz="2000" dirty="0" smtClean="0"/>
              <a:t>enumerating users </a:t>
            </a:r>
            <a:r>
              <a:rPr lang="en-US" sz="2000" dirty="0"/>
              <a:t>on particular systems.</a:t>
            </a:r>
          </a:p>
        </p:txBody>
      </p:sp>
    </p:spTree>
    <p:extLst>
      <p:ext uri="{BB962C8B-B14F-4D97-AF65-F5344CB8AC3E}">
        <p14:creationId xmlns:p14="http://schemas.microsoft.com/office/powerpoint/2010/main" val="258003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Wireshark</a:t>
            </a:r>
            <a:r>
              <a:rPr lang="en-US" dirty="0" smtClean="0"/>
              <a:t> </a:t>
            </a:r>
            <a:r>
              <a:rPr lang="en-US" dirty="0"/>
              <a:t>is a data capturing program that "understands" the structure </a:t>
            </a:r>
            <a:r>
              <a:rPr lang="en-US" dirty="0" smtClean="0"/>
              <a:t>of </a:t>
            </a:r>
            <a:r>
              <a:rPr lang="en-US" dirty="0"/>
              <a:t>different networking protocols.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parse and display the fields, along with their meanings as specified by different networking protocols.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err="1" smtClean="0"/>
              <a:t>Wireshark</a:t>
            </a:r>
            <a:r>
              <a:rPr lang="en-US" dirty="0" smtClean="0"/>
              <a:t> uses </a:t>
            </a:r>
            <a:r>
              <a:rPr lang="en-US" dirty="0" err="1" smtClean="0"/>
              <a:t>pcap</a:t>
            </a:r>
            <a:r>
              <a:rPr lang="en-US" dirty="0" smtClean="0"/>
              <a:t> to </a:t>
            </a:r>
            <a:r>
              <a:rPr lang="en-US" dirty="0"/>
              <a:t>capture packets, so it can only capture packets on the types of networks that </a:t>
            </a:r>
            <a:r>
              <a:rPr lang="en-US" dirty="0" err="1"/>
              <a:t>pcap</a:t>
            </a:r>
            <a:r>
              <a:rPr lang="en-US" dirty="0"/>
              <a:t> supports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can be captured "from the wire" from a live network connection or read from a file of already-captured packets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66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Wireshark</a:t>
            </a:r>
            <a:r>
              <a:rPr lang="en-US" dirty="0" smtClean="0"/>
              <a:t> Network Analyzer GUI</a:t>
            </a:r>
            <a:endParaRPr lang="en-US" dirty="0"/>
          </a:p>
        </p:txBody>
      </p:sp>
      <p:sp>
        <p:nvSpPr>
          <p:cNvPr id="5" name="AutoShape 2" descr="http://www.howtogeek.com/wp-content/uploads/2012/01/650x537xwireshark1.png.pagespeed.gp+jp+jw+pj+js+rj+rp+rw+ri+cp+md.ic.OnXBteeNMt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448425" cy="532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071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Wireshark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Captured </a:t>
            </a:r>
            <a:r>
              <a:rPr lang="en-US" dirty="0"/>
              <a:t>files can be programmatically edited or converted via command-line switches to the "</a:t>
            </a:r>
            <a:r>
              <a:rPr lang="en-US" dirty="0" err="1"/>
              <a:t>editcap</a:t>
            </a:r>
            <a:r>
              <a:rPr lang="en-US" dirty="0"/>
              <a:t>" program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Data display can be refined using a display filter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VoIP calls in the captured traffic can be detected.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If </a:t>
            </a:r>
            <a:r>
              <a:rPr lang="en-US" dirty="0"/>
              <a:t>encoded in a compatible encoding, the media flow can even be played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Wireless connections can also be filtered as long as they transverse the monitored Ethernet.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0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Capturing Packets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14400"/>
            <a:ext cx="7391399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9740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/>
          <a:lstStyle/>
          <a:p>
            <a:pPr algn="ctr"/>
            <a:r>
              <a:rPr lang="en-US" dirty="0" smtClean="0"/>
              <a:t>Packets Delivered Out-of Order</a:t>
            </a:r>
            <a:endParaRPr lang="en-US" dirty="0"/>
          </a:p>
        </p:txBody>
      </p:sp>
      <p:sp>
        <p:nvSpPr>
          <p:cNvPr id="3" name="AutoShape 2" descr="http://www.howtogeek.com/wp-content/uploads/2012/01/650x603xwireshark5.png.pagespeed.gp+jp+jw+pj+js+rj+rp+rw+ri+cp+md.ic.gIacbDzeh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6" y="914400"/>
            <a:ext cx="7543799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04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9600"/>
          </a:xfrm>
        </p:spPr>
        <p:txBody>
          <a:bodyPr/>
          <a:lstStyle/>
          <a:p>
            <a:pPr algn="ctr"/>
            <a:r>
              <a:rPr lang="en-US" dirty="0" smtClean="0"/>
              <a:t>Follow TCP Stream</a:t>
            </a:r>
            <a:endParaRPr lang="en-US" dirty="0"/>
          </a:p>
        </p:txBody>
      </p:sp>
      <p:sp>
        <p:nvSpPr>
          <p:cNvPr id="3" name="AutoShape 2" descr="http://www.howtogeek.com/wp-content/uploads/2012/01/650x603xwireshark8.png.pagespeed.gp+jp+jw+pj+js+rj+rp+rw+ri+cp+md.ic.-qXgauIcp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838200"/>
            <a:ext cx="6191250" cy="574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29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Follow TCP Stream </a:t>
            </a:r>
            <a:r>
              <a:rPr lang="en-US" dirty="0"/>
              <a:t>O</a:t>
            </a:r>
            <a:r>
              <a:rPr lang="en-US" dirty="0" smtClean="0"/>
              <a:t>utput</a:t>
            </a:r>
            <a:endParaRPr lang="en-US" dirty="0"/>
          </a:p>
        </p:txBody>
      </p:sp>
      <p:sp>
        <p:nvSpPr>
          <p:cNvPr id="3" name="AutoShape 2" descr="http://www.howtogeek.com/wp-content/uploads/2012/01/575x464xwireshark9.png.pagespeed.gp+jp+jw+pj+js+rj+rp+rw+ri+cp+md.ic.7DGWFR3N_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1371600"/>
            <a:ext cx="5862637" cy="473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01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Logical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000" dirty="0"/>
              <a:t>Logical tools are the weapons that we likely envision when discussing cyber warfare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These are the set of tools that is used to conduct reconnaissance, scout out the </a:t>
            </a:r>
            <a:r>
              <a:rPr lang="en-US" sz="2000" dirty="0" smtClean="0"/>
              <a:t>networks and </a:t>
            </a:r>
            <a:r>
              <a:rPr lang="en-US" sz="2000" dirty="0"/>
              <a:t>systems of our opponents, and attack the various targets we might find. 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/>
              <a:t>In April of 2013, </a:t>
            </a:r>
            <a:r>
              <a:rPr lang="en-US" sz="2000" dirty="0" smtClean="0"/>
              <a:t>the U.S</a:t>
            </a:r>
            <a:r>
              <a:rPr lang="en-US" sz="2000" dirty="0"/>
              <a:t>. Air Force officially designated six cyber capabilities as weapons systems: </a:t>
            </a:r>
            <a:endParaRPr lang="en-US" sz="2000" dirty="0" smtClean="0"/>
          </a:p>
          <a:p>
            <a:pPr lvl="1" algn="just"/>
            <a:r>
              <a:rPr lang="en-US" sz="1700" dirty="0" smtClean="0"/>
              <a:t>Air </a:t>
            </a:r>
            <a:r>
              <a:rPr lang="en-US" sz="1700" dirty="0"/>
              <a:t>Force </a:t>
            </a:r>
            <a:r>
              <a:rPr lang="en-US" sz="1700" dirty="0" smtClean="0"/>
              <a:t>Cyberspace Defense</a:t>
            </a:r>
          </a:p>
          <a:p>
            <a:pPr lvl="1" algn="just"/>
            <a:r>
              <a:rPr lang="en-US" sz="1700" dirty="0" smtClean="0"/>
              <a:t>Cyberspace </a:t>
            </a:r>
            <a:r>
              <a:rPr lang="en-US" sz="1700" dirty="0"/>
              <a:t>Defense </a:t>
            </a:r>
            <a:r>
              <a:rPr lang="en-US" sz="1700" dirty="0" smtClean="0"/>
              <a:t>Analysis</a:t>
            </a:r>
          </a:p>
          <a:p>
            <a:pPr lvl="1" algn="just"/>
            <a:r>
              <a:rPr lang="en-US" sz="1700" dirty="0" smtClean="0"/>
              <a:t>Cyberspace </a:t>
            </a:r>
            <a:r>
              <a:rPr lang="en-US" sz="1700" dirty="0"/>
              <a:t>Vulnerability </a:t>
            </a:r>
            <a:r>
              <a:rPr lang="en-US" sz="1700" dirty="0" smtClean="0"/>
              <a:t>Assessment/Hunter</a:t>
            </a:r>
          </a:p>
          <a:p>
            <a:pPr lvl="1" algn="just"/>
            <a:r>
              <a:rPr lang="en-US" sz="1700" dirty="0" smtClean="0"/>
              <a:t>Cyber </a:t>
            </a:r>
            <a:r>
              <a:rPr lang="en-US" sz="1700" dirty="0"/>
              <a:t>Command and Control Mission </a:t>
            </a:r>
            <a:r>
              <a:rPr lang="en-US" sz="1700" dirty="0" smtClean="0"/>
              <a:t>System</a:t>
            </a:r>
          </a:p>
          <a:p>
            <a:pPr lvl="1" algn="just"/>
            <a:r>
              <a:rPr lang="en-US" sz="1700" dirty="0" smtClean="0"/>
              <a:t>Air </a:t>
            </a:r>
            <a:r>
              <a:rPr lang="en-US" sz="1700" dirty="0"/>
              <a:t>Force Intranet </a:t>
            </a:r>
            <a:r>
              <a:rPr lang="en-US" sz="1700" dirty="0" smtClean="0"/>
              <a:t>Control</a:t>
            </a:r>
          </a:p>
          <a:p>
            <a:pPr lvl="1" algn="just"/>
            <a:r>
              <a:rPr lang="en-US" sz="1700" dirty="0" smtClean="0"/>
              <a:t>Cyber Security </a:t>
            </a:r>
            <a:r>
              <a:rPr lang="en-US" sz="1700" dirty="0"/>
              <a:t>and Control </a:t>
            </a:r>
            <a:r>
              <a:rPr lang="en-US" sz="1700" dirty="0" smtClean="0"/>
              <a:t>System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This </a:t>
            </a:r>
            <a:r>
              <a:rPr lang="en-US" sz="2000" dirty="0"/>
              <a:t>reflects the changing nature of attitudes regarding </a:t>
            </a:r>
            <a:r>
              <a:rPr lang="en-US" sz="2000" dirty="0" smtClean="0"/>
              <a:t>cyber warfare </a:t>
            </a:r>
            <a:r>
              <a:rPr lang="en-US" sz="2000" dirty="0"/>
              <a:t>as “real” war.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462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Netcat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sz="2200" dirty="0" smtClean="0"/>
          </a:p>
          <a:p>
            <a:pPr algn="just"/>
            <a:r>
              <a:rPr lang="en-US" sz="2200" dirty="0" err="1" smtClean="0"/>
              <a:t>Netcat</a:t>
            </a:r>
            <a:r>
              <a:rPr lang="en-US" sz="2200" dirty="0"/>
              <a:t> (often abbreviated to </a:t>
            </a:r>
            <a:r>
              <a:rPr lang="en-US" sz="2200" b="1" dirty="0" err="1"/>
              <a:t>nc</a:t>
            </a:r>
            <a:r>
              <a:rPr lang="en-US" sz="2200" dirty="0"/>
              <a:t>) is a computer networking utility for reading from and writing to network connections using TCP </a:t>
            </a:r>
            <a:r>
              <a:rPr lang="en-US" sz="2200" dirty="0" smtClean="0"/>
              <a:t>or UDP.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 err="1" smtClean="0"/>
              <a:t>Netcat</a:t>
            </a:r>
            <a:r>
              <a:rPr lang="en-US" sz="2200" dirty="0" smtClean="0"/>
              <a:t> </a:t>
            </a:r>
            <a:r>
              <a:rPr lang="en-US" sz="2200" dirty="0"/>
              <a:t>is designed to be a dependable back-end that can be used directly or easily driven by other programs and scripts. 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244492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Netcat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original </a:t>
            </a:r>
            <a:r>
              <a:rPr lang="en-US" dirty="0" err="1"/>
              <a:t>netcat's</a:t>
            </a:r>
            <a:r>
              <a:rPr lang="en-US" dirty="0"/>
              <a:t> features include</a:t>
            </a:r>
            <a:r>
              <a:rPr lang="en-US" dirty="0" smtClean="0"/>
              <a:t>: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Outbound or inbound connections, TCP or UDP, to or from any </a:t>
            </a:r>
            <a:r>
              <a:rPr lang="en-US" dirty="0" smtClean="0"/>
              <a:t>ports</a:t>
            </a:r>
          </a:p>
          <a:p>
            <a:endParaRPr lang="en-US" dirty="0"/>
          </a:p>
          <a:p>
            <a:r>
              <a:rPr lang="en-US" dirty="0"/>
              <a:t>Full DNS forward/reverse checking, with appropriate </a:t>
            </a:r>
            <a:r>
              <a:rPr lang="en-US" dirty="0" smtClean="0"/>
              <a:t>warnings</a:t>
            </a:r>
          </a:p>
          <a:p>
            <a:endParaRPr lang="en-US" dirty="0"/>
          </a:p>
          <a:p>
            <a:r>
              <a:rPr lang="en-US" dirty="0"/>
              <a:t>Ability to use any local source </a:t>
            </a:r>
            <a:r>
              <a:rPr lang="en-US" dirty="0" smtClean="0"/>
              <a:t>port</a:t>
            </a:r>
          </a:p>
          <a:p>
            <a:endParaRPr lang="en-US" dirty="0"/>
          </a:p>
          <a:p>
            <a:r>
              <a:rPr lang="en-US" dirty="0"/>
              <a:t>Ability to use any locally configured network source </a:t>
            </a:r>
            <a:r>
              <a:rPr lang="en-US" dirty="0" smtClean="0"/>
              <a:t>address</a:t>
            </a:r>
          </a:p>
          <a:p>
            <a:endParaRPr lang="en-US" dirty="0"/>
          </a:p>
          <a:p>
            <a:r>
              <a:rPr lang="en-US" dirty="0"/>
              <a:t>Built-in port-scanning capabilities, with </a:t>
            </a:r>
            <a:r>
              <a:rPr lang="en-US" dirty="0" smtClean="0"/>
              <a:t>randomization</a:t>
            </a:r>
          </a:p>
          <a:p>
            <a:endParaRPr lang="en-US" dirty="0"/>
          </a:p>
          <a:p>
            <a:r>
              <a:rPr lang="en-US" dirty="0" smtClean="0"/>
              <a:t>Built-in </a:t>
            </a:r>
            <a:r>
              <a:rPr lang="en-US" dirty="0"/>
              <a:t>loose source-routing capability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Netcat</a:t>
            </a:r>
            <a:r>
              <a:rPr lang="en-US" dirty="0"/>
              <a:t> for Port </a:t>
            </a:r>
            <a:r>
              <a:rPr lang="en-US" dirty="0" smtClean="0"/>
              <a:t>Scanning</a:t>
            </a:r>
            <a:endParaRPr lang="en-US" dirty="0"/>
          </a:p>
        </p:txBody>
      </p:sp>
      <p:pic>
        <p:nvPicPr>
          <p:cNvPr id="7170" name="Picture 2" descr="C:\Users\AAKANKSHA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54" y="2227984"/>
            <a:ext cx="617220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AKANKSHA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528" y="4019729"/>
            <a:ext cx="5783263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1447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scan all ports up to 1000 by issuing this command: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3509" y="3048000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Along with the -z option, we have also specified the -v option to tell </a:t>
            </a:r>
            <a:r>
              <a:rPr lang="en-US" dirty="0" err="1"/>
              <a:t>netcat</a:t>
            </a:r>
            <a:r>
              <a:rPr lang="en-US" dirty="0"/>
              <a:t> to provide more verbose </a:t>
            </a:r>
            <a:r>
              <a:rPr lang="en-US" dirty="0" smtClean="0"/>
              <a:t>information. The </a:t>
            </a:r>
            <a:r>
              <a:rPr lang="en-US" dirty="0"/>
              <a:t>output will look like this: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Netcat</a:t>
            </a:r>
            <a:r>
              <a:rPr lang="en-US" dirty="0"/>
              <a:t> for Port </a:t>
            </a:r>
            <a:r>
              <a:rPr lang="en-US" dirty="0" smtClean="0"/>
              <a:t>Scanning</a:t>
            </a:r>
            <a:endParaRPr lang="en-US" dirty="0"/>
          </a:p>
        </p:txBody>
      </p:sp>
      <p:pic>
        <p:nvPicPr>
          <p:cNvPr id="7172" name="Picture 4" descr="C:\Users\AAKANKSHA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79959"/>
            <a:ext cx="47244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AKANKSHA\Desktop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45" y="4675909"/>
            <a:ext cx="56197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14478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Our scan </a:t>
            </a:r>
            <a:r>
              <a:rPr lang="en-US" dirty="0"/>
              <a:t>will go much faster if </a:t>
            </a:r>
            <a:r>
              <a:rPr lang="en-US" dirty="0" smtClean="0"/>
              <a:t>we </a:t>
            </a:r>
            <a:r>
              <a:rPr lang="en-US" dirty="0"/>
              <a:t>know the IP address that </a:t>
            </a:r>
            <a:r>
              <a:rPr lang="en-US" dirty="0" smtClean="0"/>
              <a:t>we </a:t>
            </a:r>
            <a:r>
              <a:rPr lang="en-US" dirty="0"/>
              <a:t>need. </a:t>
            </a:r>
            <a:r>
              <a:rPr lang="en-US" dirty="0" smtClean="0"/>
              <a:t> We </a:t>
            </a:r>
            <a:r>
              <a:rPr lang="en-US" dirty="0"/>
              <a:t>can then use the </a:t>
            </a:r>
            <a:r>
              <a:rPr lang="en-US" dirty="0"/>
              <a:t>-</a:t>
            </a:r>
            <a:r>
              <a:rPr lang="en-US" dirty="0" err="1"/>
              <a:t>n</a:t>
            </a:r>
            <a:r>
              <a:rPr lang="en-US" dirty="0" err="1"/>
              <a:t>flag</a:t>
            </a:r>
            <a:r>
              <a:rPr lang="en-US" dirty="0"/>
              <a:t> to specify that you do not need to resolve the IP address using DNS: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3449782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will redirect standard error to standard output using the </a:t>
            </a:r>
            <a:r>
              <a:rPr lang="en-US" dirty="0"/>
              <a:t>2&gt;&amp;1</a:t>
            </a:r>
            <a:r>
              <a:rPr lang="en-US" dirty="0"/>
              <a:t> bash syntax. We will then filter the results with </a:t>
            </a:r>
            <a:r>
              <a:rPr lang="en-US" dirty="0" err="1"/>
              <a:t>grep</a:t>
            </a:r>
            <a:r>
              <a:rPr lang="en-US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tcpdump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endParaRPr lang="en-US" sz="2050" b="1" dirty="0" smtClean="0"/>
          </a:p>
          <a:p>
            <a:pPr algn="just"/>
            <a:r>
              <a:rPr lang="en-US" sz="2050" b="1" dirty="0" err="1" smtClean="0"/>
              <a:t>tcpdump</a:t>
            </a:r>
            <a:r>
              <a:rPr lang="en-US" sz="2050" dirty="0"/>
              <a:t> is a common packet analyzer that runs under the command line. </a:t>
            </a:r>
            <a:endParaRPr lang="en-US" sz="2050" dirty="0" smtClean="0"/>
          </a:p>
          <a:p>
            <a:pPr algn="just"/>
            <a:endParaRPr lang="en-US" sz="2050" dirty="0" smtClean="0"/>
          </a:p>
          <a:p>
            <a:pPr algn="just"/>
            <a:r>
              <a:rPr lang="en-US" sz="2050" dirty="0" smtClean="0"/>
              <a:t>It </a:t>
            </a:r>
            <a:r>
              <a:rPr lang="en-US" sz="2050" dirty="0"/>
              <a:t>allows the user to display TCP/IP and other packets being transmitted or received over a network to which the computer is attached. </a:t>
            </a:r>
            <a:endParaRPr lang="en-US" sz="2050" dirty="0" smtClean="0"/>
          </a:p>
          <a:p>
            <a:pPr algn="just"/>
            <a:endParaRPr lang="en-US" sz="2050" dirty="0" smtClean="0"/>
          </a:p>
          <a:p>
            <a:pPr algn="just"/>
            <a:r>
              <a:rPr lang="en-US" sz="2050" dirty="0" err="1" smtClean="0"/>
              <a:t>Tcpdump</a:t>
            </a:r>
            <a:r>
              <a:rPr lang="en-US" sz="2050" dirty="0" smtClean="0"/>
              <a:t> </a:t>
            </a:r>
            <a:r>
              <a:rPr lang="en-US" sz="2050" dirty="0"/>
              <a:t>works on most Unix-like operating systems: Linux, Solaris, BSD, </a:t>
            </a:r>
            <a:r>
              <a:rPr lang="en-US" sz="2050" dirty="0" smtClean="0"/>
              <a:t>OS X</a:t>
            </a:r>
            <a:r>
              <a:rPr lang="en-US" sz="2050" dirty="0"/>
              <a:t>, HP-UX, </a:t>
            </a:r>
            <a:r>
              <a:rPr lang="en-US" sz="2050" dirty="0" smtClean="0"/>
              <a:t>Android</a:t>
            </a:r>
            <a:r>
              <a:rPr lang="en-US" sz="2050" dirty="0"/>
              <a:t>.</a:t>
            </a:r>
            <a:endParaRPr lang="en-US" sz="2050" dirty="0" smtClean="0"/>
          </a:p>
          <a:p>
            <a:pPr algn="just"/>
            <a:endParaRPr lang="en-US" sz="2050" dirty="0" smtClean="0"/>
          </a:p>
          <a:p>
            <a:pPr algn="just"/>
            <a:r>
              <a:rPr lang="en-US" sz="2050" dirty="0" smtClean="0"/>
              <a:t>In those systems, </a:t>
            </a:r>
            <a:r>
              <a:rPr lang="en-US" sz="2050" dirty="0" err="1" smtClean="0"/>
              <a:t>tcpdump</a:t>
            </a:r>
            <a:r>
              <a:rPr lang="en-US" sz="2050" dirty="0" smtClean="0"/>
              <a:t> uses the libpcap library to capture packets. </a:t>
            </a:r>
          </a:p>
          <a:p>
            <a:pPr algn="just"/>
            <a:endParaRPr lang="en-US" sz="2050" dirty="0"/>
          </a:p>
          <a:p>
            <a:pPr algn="just"/>
            <a:r>
              <a:rPr lang="en-US" sz="2050" dirty="0" smtClean="0"/>
              <a:t>The</a:t>
            </a:r>
            <a:r>
              <a:rPr lang="en-US" sz="2050" dirty="0"/>
              <a:t> port of </a:t>
            </a:r>
            <a:r>
              <a:rPr lang="en-US" sz="2050" dirty="0" err="1"/>
              <a:t>tcpdump</a:t>
            </a:r>
            <a:r>
              <a:rPr lang="en-US" sz="2050" dirty="0"/>
              <a:t> for Windows is called </a:t>
            </a:r>
            <a:r>
              <a:rPr lang="en-US" sz="2050" dirty="0" err="1"/>
              <a:t>WinDump</a:t>
            </a:r>
            <a:r>
              <a:rPr lang="en-US" sz="2050" dirty="0"/>
              <a:t>; it uses WinPcap, the Windows port of libpcap.</a:t>
            </a:r>
          </a:p>
          <a:p>
            <a:pPr algn="just"/>
            <a:endParaRPr lang="en-US" sz="2050" dirty="0"/>
          </a:p>
        </p:txBody>
      </p:sp>
    </p:spTree>
    <p:extLst>
      <p:ext uri="{BB962C8B-B14F-4D97-AF65-F5344CB8AC3E}">
        <p14:creationId xmlns:p14="http://schemas.microsoft.com/office/powerpoint/2010/main" val="1656316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Tcpdump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200" b="1" dirty="0" smtClean="0"/>
          </a:p>
          <a:p>
            <a:r>
              <a:rPr lang="en-US" sz="2200" b="1" dirty="0" smtClean="0"/>
              <a:t>Basic communication</a:t>
            </a:r>
            <a:r>
              <a:rPr lang="en-US" sz="2200" dirty="0"/>
              <a:t>:</a:t>
            </a:r>
            <a:r>
              <a:rPr lang="en-US" sz="2200" dirty="0" smtClean="0"/>
              <a:t> </a:t>
            </a:r>
            <a:r>
              <a:rPr lang="en-US" sz="2200" dirty="0"/>
              <a:t>see the basics without many </a:t>
            </a:r>
            <a:r>
              <a:rPr lang="en-US" sz="2200" dirty="0" smtClean="0"/>
              <a:t>options</a:t>
            </a:r>
          </a:p>
          <a:p>
            <a:pPr marL="0" indent="0" algn="ctr">
              <a:buNone/>
            </a:pPr>
            <a:r>
              <a:rPr lang="en-US" sz="2200" dirty="0"/>
              <a:t> </a:t>
            </a:r>
            <a:r>
              <a:rPr lang="en-US" sz="2200" dirty="0" err="1">
                <a:solidFill>
                  <a:srgbClr val="FF0000"/>
                </a:solidFill>
              </a:rPr>
              <a:t>tcpdump</a:t>
            </a:r>
            <a:r>
              <a:rPr lang="en-US" sz="2200" dirty="0">
                <a:solidFill>
                  <a:srgbClr val="FF0000"/>
                </a:solidFill>
              </a:rPr>
              <a:t> </a:t>
            </a:r>
            <a:r>
              <a:rPr lang="en-US" sz="2200" dirty="0">
                <a:solidFill>
                  <a:srgbClr val="7030A0"/>
                </a:solidFill>
              </a:rPr>
              <a:t>-</a:t>
            </a:r>
            <a:r>
              <a:rPr lang="en-US" sz="2200" dirty="0" err="1" smtClean="0">
                <a:solidFill>
                  <a:srgbClr val="7030A0"/>
                </a:solidFill>
              </a:rPr>
              <a:t>nS</a:t>
            </a:r>
            <a:endParaRPr lang="en-US" sz="2200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7030A0"/>
              </a:solidFill>
            </a:endParaRPr>
          </a:p>
          <a:p>
            <a:r>
              <a:rPr lang="en-US" sz="2200" b="1" dirty="0" smtClean="0"/>
              <a:t>A </a:t>
            </a:r>
            <a:r>
              <a:rPr lang="en-US" sz="2200" b="1" dirty="0"/>
              <a:t>deeper look at the </a:t>
            </a:r>
            <a:r>
              <a:rPr lang="en-US" sz="2200" b="1" dirty="0" err="1" smtClean="0"/>
              <a:t>traffic</a:t>
            </a:r>
            <a:r>
              <a:rPr lang="en-US" sz="2200" dirty="0" err="1"/>
              <a:t>:</a:t>
            </a:r>
            <a:r>
              <a:rPr lang="en-US" sz="2200" dirty="0" err="1" smtClean="0"/>
              <a:t>adds</a:t>
            </a:r>
            <a:r>
              <a:rPr lang="en-US" sz="2200" dirty="0" smtClean="0"/>
              <a:t> </a:t>
            </a:r>
            <a:r>
              <a:rPr lang="en-US" sz="2200" dirty="0"/>
              <a:t>-X for payload but doesn’t grab any more of the </a:t>
            </a:r>
            <a:r>
              <a:rPr lang="en-US" sz="2200" dirty="0" smtClean="0"/>
              <a:t>packet</a:t>
            </a:r>
          </a:p>
          <a:p>
            <a:pPr marL="0" indent="0" algn="ctr">
              <a:buNone/>
            </a:pPr>
            <a:r>
              <a:rPr lang="en-US" sz="2200" dirty="0" err="1" smtClean="0">
                <a:solidFill>
                  <a:srgbClr val="FF0000"/>
                </a:solidFill>
              </a:rPr>
              <a:t>tcpdump</a:t>
            </a:r>
            <a:r>
              <a:rPr lang="en-US" sz="2200" dirty="0">
                <a:solidFill>
                  <a:srgbClr val="FF0000"/>
                </a:solidFill>
              </a:rPr>
              <a:t> </a:t>
            </a:r>
            <a:r>
              <a:rPr lang="en-US" sz="2200" dirty="0">
                <a:solidFill>
                  <a:srgbClr val="7030A0"/>
                </a:solidFill>
              </a:rPr>
              <a:t>-</a:t>
            </a:r>
            <a:r>
              <a:rPr lang="en-US" sz="2200" dirty="0" err="1" smtClean="0">
                <a:solidFill>
                  <a:srgbClr val="7030A0"/>
                </a:solidFill>
              </a:rPr>
              <a:t>nnvvXS</a:t>
            </a:r>
            <a:endParaRPr lang="en-US" sz="2200" dirty="0" smtClean="0">
              <a:solidFill>
                <a:srgbClr val="7030A0"/>
              </a:solidFill>
            </a:endParaRPr>
          </a:p>
          <a:p>
            <a:pPr marL="0" indent="0" algn="ctr">
              <a:buNone/>
            </a:pPr>
            <a:endParaRPr lang="en-US" sz="2200" dirty="0">
              <a:solidFill>
                <a:srgbClr val="7030A0"/>
              </a:solidFill>
            </a:endParaRPr>
          </a:p>
          <a:p>
            <a:r>
              <a:rPr lang="en-US" sz="2200" b="1" dirty="0"/>
              <a:t>Heavy packet </a:t>
            </a:r>
            <a:r>
              <a:rPr lang="en-US" sz="2200" b="1" dirty="0" smtClean="0"/>
              <a:t>viewing</a:t>
            </a:r>
            <a:r>
              <a:rPr lang="en-US" sz="2200" dirty="0" smtClean="0"/>
              <a:t>: the </a:t>
            </a:r>
            <a:r>
              <a:rPr lang="en-US" sz="2200" dirty="0"/>
              <a:t>final “s” increases the </a:t>
            </a:r>
            <a:r>
              <a:rPr lang="en-US" sz="2200" dirty="0" smtClean="0"/>
              <a:t>snap length</a:t>
            </a:r>
            <a:r>
              <a:rPr lang="en-US" sz="2200" dirty="0"/>
              <a:t>, grabbing the whole </a:t>
            </a:r>
            <a:r>
              <a:rPr lang="en-US" sz="2200" dirty="0" err="1" smtClean="0"/>
              <a:t>packe</a:t>
            </a:r>
            <a:endParaRPr lang="en-US" sz="2200" dirty="0" smtClean="0"/>
          </a:p>
          <a:p>
            <a:pPr marL="0" indent="0" algn="ctr">
              <a:buNone/>
            </a:pPr>
            <a:r>
              <a:rPr lang="en-US" sz="2200" dirty="0" err="1" smtClean="0">
                <a:solidFill>
                  <a:srgbClr val="FF0000"/>
                </a:solidFill>
              </a:rPr>
              <a:t>tcpdump</a:t>
            </a:r>
            <a:r>
              <a:rPr lang="en-US" sz="2200" dirty="0">
                <a:solidFill>
                  <a:srgbClr val="FF0000"/>
                </a:solidFill>
              </a:rPr>
              <a:t> </a:t>
            </a:r>
            <a:r>
              <a:rPr lang="en-US" sz="2200" dirty="0">
                <a:solidFill>
                  <a:srgbClr val="7030A0"/>
                </a:solidFill>
              </a:rPr>
              <a:t>-</a:t>
            </a:r>
            <a:r>
              <a:rPr lang="en-US" sz="2200" dirty="0" err="1">
                <a:solidFill>
                  <a:srgbClr val="7030A0"/>
                </a:solidFill>
              </a:rPr>
              <a:t>nnvvXSs</a:t>
            </a:r>
            <a:r>
              <a:rPr lang="en-US" sz="2200" dirty="0">
                <a:solidFill>
                  <a:srgbClr val="7030A0"/>
                </a:solidFill>
              </a:rPr>
              <a:t> 1514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542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096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C</a:t>
            </a:r>
            <a:r>
              <a:rPr lang="en-US" sz="2800" dirty="0" smtClean="0"/>
              <a:t>apture </a:t>
            </a:r>
            <a:r>
              <a:rPr lang="en-US" sz="2800" dirty="0"/>
              <a:t>of exactly two (</a:t>
            </a:r>
            <a:r>
              <a:rPr lang="en-US" sz="2800" dirty="0"/>
              <a:t>-c2</a:t>
            </a:r>
            <a:r>
              <a:rPr lang="en-US" sz="2800" dirty="0"/>
              <a:t>) ICMP </a:t>
            </a:r>
            <a:r>
              <a:rPr lang="en-US" sz="2800" dirty="0" smtClean="0"/>
              <a:t>packets </a:t>
            </a:r>
            <a:endParaRPr lang="en-US" sz="2800" dirty="0"/>
          </a:p>
        </p:txBody>
      </p:sp>
      <p:pic>
        <p:nvPicPr>
          <p:cNvPr id="8194" name="Picture 2" descr="C:\Users\AAKANKSHA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27" y="1219200"/>
            <a:ext cx="5792787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599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AKANKSHA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57400"/>
            <a:ext cx="637177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AKANKSHA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4038600"/>
            <a:ext cx="6524171" cy="89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0" y="1447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all Port 80 Traffic to a </a:t>
            </a:r>
            <a:r>
              <a:rPr lang="en-US" dirty="0" smtClean="0"/>
              <a:t>File: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352800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Captured Traffic back into </a:t>
            </a:r>
            <a:r>
              <a:rPr lang="en-US" dirty="0" err="1" smtClean="0"/>
              <a:t>tcpdump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Capturing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5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It </a:t>
            </a:r>
            <a:r>
              <a:rPr lang="en-US" sz="2200" dirty="0"/>
              <a:t>is principally a port </a:t>
            </a:r>
            <a:r>
              <a:rPr lang="en-US" sz="2200" dirty="0" smtClean="0"/>
              <a:t>scanner.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 smtClean="0"/>
              <a:t>It </a:t>
            </a:r>
            <a:r>
              <a:rPr lang="en-US" sz="2200" dirty="0"/>
              <a:t>can be used to ping IPs, detect vulnerabilities, fingerprint operating systems, </a:t>
            </a:r>
            <a:r>
              <a:rPr lang="en-US" sz="2200" dirty="0" smtClean="0"/>
              <a:t>run </a:t>
            </a:r>
            <a:r>
              <a:rPr lang="en-US" sz="2200" dirty="0" err="1" smtClean="0"/>
              <a:t>traceroutes</a:t>
            </a:r>
            <a:r>
              <a:rPr lang="en-US" sz="2200" dirty="0" smtClean="0"/>
              <a:t>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 err="1"/>
              <a:t>N</a:t>
            </a:r>
            <a:r>
              <a:rPr lang="en-US" sz="2200" dirty="0" err="1" smtClean="0"/>
              <a:t>map</a:t>
            </a:r>
            <a:r>
              <a:rPr lang="en-US" sz="2200" dirty="0" smtClean="0"/>
              <a:t> </a:t>
            </a:r>
            <a:r>
              <a:rPr lang="en-US" sz="2200" dirty="0"/>
              <a:t>is a free tool and ships with many Linux and Unix operating systems.</a:t>
            </a:r>
          </a:p>
          <a:p>
            <a:pPr algn="just"/>
            <a:endParaRPr lang="en-US" sz="2200" dirty="0"/>
          </a:p>
          <a:p>
            <a:pPr algn="just"/>
            <a:r>
              <a:rPr lang="en-US" sz="2200" dirty="0" smtClean="0"/>
              <a:t>In </a:t>
            </a:r>
            <a:r>
              <a:rPr lang="en-US" sz="2200" dirty="0"/>
              <a:t>addition to the command line version </a:t>
            </a:r>
            <a:r>
              <a:rPr lang="en-US" sz="2200" dirty="0" smtClean="0"/>
              <a:t>there </a:t>
            </a:r>
            <a:r>
              <a:rPr lang="en-US" sz="2200" dirty="0"/>
              <a:t>are also a variety of GUIs that can be used as a </a:t>
            </a:r>
            <a:r>
              <a:rPr lang="en-US" sz="2200" dirty="0" smtClean="0"/>
              <a:t>frontend to </a:t>
            </a:r>
            <a:r>
              <a:rPr lang="en-US" sz="2200" dirty="0" err="1"/>
              <a:t>nmap</a:t>
            </a:r>
            <a:r>
              <a:rPr lang="en-US" sz="2200" dirty="0"/>
              <a:t>, including </a:t>
            </a:r>
            <a:r>
              <a:rPr lang="en-US" sz="2200" dirty="0" err="1"/>
              <a:t>Zenmap</a:t>
            </a:r>
            <a:r>
              <a:rPr lang="en-US" sz="2200" dirty="0"/>
              <a:t> which was created by the author of </a:t>
            </a:r>
            <a:r>
              <a:rPr lang="en-US" sz="2200" dirty="0" err="1"/>
              <a:t>nmap</a:t>
            </a:r>
            <a:r>
              <a:rPr lang="en-US" sz="2200" dirty="0"/>
              <a:t>.</a:t>
            </a:r>
            <a:endParaRPr lang="en-US" sz="2200" dirty="0" smtClean="0"/>
          </a:p>
          <a:p>
            <a:pPr algn="just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770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84474" cy="550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Nmap</a:t>
            </a:r>
            <a:r>
              <a:rPr lang="en-US" dirty="0" smtClean="0"/>
              <a:t> scan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1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Classification of Tools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44982" y="5620571"/>
            <a:ext cx="25908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Obfuscation Tools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559136" y="4959743"/>
            <a:ext cx="3200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Assault Tools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50373" y="1815132"/>
            <a:ext cx="2819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Reconnaissance Tools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5746" y="4959743"/>
            <a:ext cx="346363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Access and Escalation Tools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3396734"/>
            <a:ext cx="2514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Sustainment Tools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28131" y="1815132"/>
            <a:ext cx="28956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Exfiltration Tools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5746" y="3396734"/>
            <a:ext cx="20574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Scanning Tools</a:t>
            </a:r>
            <a:endParaRPr lang="en-US" b="1" dirty="0"/>
          </a:p>
        </p:txBody>
      </p:sp>
      <p:sp>
        <p:nvSpPr>
          <p:cNvPr id="13" name="Oval 12"/>
          <p:cNvSpPr/>
          <p:nvPr/>
        </p:nvSpPr>
        <p:spPr>
          <a:xfrm>
            <a:off x="3634827" y="2895600"/>
            <a:ext cx="1672936" cy="13716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53481" y="3257840"/>
            <a:ext cx="1035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Logical Tools</a:t>
            </a:r>
            <a:endParaRPr lang="en-US" sz="2000" b="1" dirty="0"/>
          </a:p>
        </p:txBody>
      </p: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 flipV="1">
            <a:off x="3229986" y="2184464"/>
            <a:ext cx="649837" cy="91200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  <a:endCxn id="12" idx="3"/>
          </p:cNvCxnSpPr>
          <p:nvPr/>
        </p:nvCxnSpPr>
        <p:spPr>
          <a:xfrm flipH="1">
            <a:off x="2653146" y="3581400"/>
            <a:ext cx="981681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7"/>
          </p:cNvCxnSpPr>
          <p:nvPr/>
        </p:nvCxnSpPr>
        <p:spPr>
          <a:xfrm flipV="1">
            <a:off x="5062767" y="2184464"/>
            <a:ext cx="652233" cy="912002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6"/>
            <a:endCxn id="10" idx="1"/>
          </p:cNvCxnSpPr>
          <p:nvPr/>
        </p:nvCxnSpPr>
        <p:spPr>
          <a:xfrm>
            <a:off x="5307763" y="3581400"/>
            <a:ext cx="1016837" cy="0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3"/>
          </p:cNvCxnSpPr>
          <p:nvPr/>
        </p:nvCxnSpPr>
        <p:spPr>
          <a:xfrm flipH="1">
            <a:off x="3143987" y="4066334"/>
            <a:ext cx="735836" cy="89340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5"/>
          </p:cNvCxnSpPr>
          <p:nvPr/>
        </p:nvCxnSpPr>
        <p:spPr>
          <a:xfrm>
            <a:off x="5062767" y="4066334"/>
            <a:ext cx="783851" cy="893409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4"/>
            <a:endCxn id="6" idx="0"/>
          </p:cNvCxnSpPr>
          <p:nvPr/>
        </p:nvCxnSpPr>
        <p:spPr>
          <a:xfrm flipH="1">
            <a:off x="4440382" y="4267200"/>
            <a:ext cx="30913" cy="1353371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36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Nessus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Nessus </a:t>
            </a:r>
            <a:r>
              <a:rPr lang="en-US" dirty="0"/>
              <a:t>is primarily a vulnerability scanning </a:t>
            </a:r>
            <a:r>
              <a:rPr lang="en-US" dirty="0" smtClean="0"/>
              <a:t>tool.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Nessus classifies vulnerabilities into sets of plugins, with each family of plugins </a:t>
            </a:r>
            <a:r>
              <a:rPr lang="en-US" dirty="0" smtClean="0"/>
              <a:t>focusing on </a:t>
            </a:r>
            <a:r>
              <a:rPr lang="en-US" dirty="0"/>
              <a:t>a particular type of vulnerability.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These </a:t>
            </a:r>
            <a:r>
              <a:rPr lang="en-US" dirty="0"/>
              <a:t>families include a variety of different </a:t>
            </a:r>
            <a:r>
              <a:rPr lang="en-US" dirty="0" smtClean="0"/>
              <a:t>operating systems</a:t>
            </a:r>
            <a:r>
              <a:rPr lang="en-US" dirty="0"/>
              <a:t>, databases, protocols, and services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r>
              <a:rPr lang="en-US" dirty="0" smtClean="0"/>
              <a:t>A complete Nessus scan shows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the machines located;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current state of </a:t>
            </a:r>
            <a:r>
              <a:rPr lang="en-US" dirty="0" smtClean="0"/>
              <a:t>completion for </a:t>
            </a:r>
            <a:r>
              <a:rPr lang="en-US" dirty="0"/>
              <a:t>the scan of each device;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vulnerabilities in the high, medium, and low categories;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open ports on each device.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8782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Nessus scan in progress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98977" cy="477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058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Nessus port scan results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8686800" cy="2532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7338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Nessus vulnerability </a:t>
            </a:r>
            <a:r>
              <a:rPr lang="en-US" dirty="0" smtClean="0"/>
              <a:t>listing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59113"/>
            <a:ext cx="8153400" cy="533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8858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Snort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Snort </a:t>
            </a:r>
            <a:r>
              <a:rPr lang="en-US" dirty="0"/>
              <a:t>is an open source IDS (Intrusion detection system) written by Martin </a:t>
            </a:r>
            <a:r>
              <a:rPr lang="en-US" dirty="0" err="1"/>
              <a:t>Roesch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Snort can </a:t>
            </a:r>
            <a:r>
              <a:rPr lang="en-US" dirty="0" smtClean="0"/>
              <a:t>run </a:t>
            </a:r>
            <a:r>
              <a:rPr lang="en-US" dirty="0"/>
              <a:t>in 4 </a:t>
            </a:r>
            <a:r>
              <a:rPr lang="en-US" dirty="0" smtClean="0"/>
              <a:t>modes:</a:t>
            </a:r>
          </a:p>
          <a:p>
            <a:endParaRPr lang="en-US" dirty="0" smtClean="0"/>
          </a:p>
          <a:p>
            <a:pPr lvl="1" algn="just"/>
            <a:r>
              <a:rPr lang="en-US" dirty="0" smtClean="0"/>
              <a:t>sniffer </a:t>
            </a:r>
            <a:r>
              <a:rPr lang="en-US" dirty="0"/>
              <a:t>mode: snort will read the network traffic and print them to the </a:t>
            </a:r>
            <a:r>
              <a:rPr lang="en-US" dirty="0" smtClean="0"/>
              <a:t>screen.</a:t>
            </a:r>
          </a:p>
          <a:p>
            <a:pPr lvl="1" algn="just"/>
            <a:r>
              <a:rPr lang="en-US" dirty="0" smtClean="0"/>
              <a:t>packet </a:t>
            </a:r>
            <a:r>
              <a:rPr lang="en-US" dirty="0"/>
              <a:t>logger mode: snort will record the network traffic on a </a:t>
            </a:r>
            <a:r>
              <a:rPr lang="en-US" dirty="0" smtClean="0"/>
              <a:t>file</a:t>
            </a:r>
          </a:p>
          <a:p>
            <a:pPr lvl="1" algn="just"/>
            <a:r>
              <a:rPr lang="en-US" dirty="0" smtClean="0"/>
              <a:t>IDS </a:t>
            </a:r>
            <a:r>
              <a:rPr lang="en-US" dirty="0"/>
              <a:t>mode: network traffic matching security rules will be </a:t>
            </a:r>
            <a:r>
              <a:rPr lang="en-US" dirty="0" smtClean="0"/>
              <a:t>recorded.</a:t>
            </a:r>
          </a:p>
          <a:p>
            <a:pPr lvl="1" algn="just"/>
            <a:r>
              <a:rPr lang="en-US" dirty="0" smtClean="0"/>
              <a:t>IPS </a:t>
            </a:r>
            <a:r>
              <a:rPr lang="en-US" dirty="0"/>
              <a:t>mode: also known as snort-inline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85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Snort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18434" name="Picture 2" descr="C:\Users\AAKANKSHA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35" y="1454975"/>
            <a:ext cx="7467600" cy="82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AKANKSHA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17" y="3429000"/>
            <a:ext cx="7086600" cy="279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2035" y="2667000"/>
            <a:ext cx="7553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</a:t>
            </a:r>
            <a:r>
              <a:rPr lang="en-US" dirty="0" smtClean="0"/>
              <a:t>inging </a:t>
            </a:r>
            <a:r>
              <a:rPr lang="en-US" dirty="0"/>
              <a:t>some IP from your machine, to check </a:t>
            </a:r>
            <a:r>
              <a:rPr lang="en-US" dirty="0" smtClean="0"/>
              <a:t>ping </a:t>
            </a:r>
            <a:r>
              <a:rPr lang="en-US" dirty="0"/>
              <a:t>rule. Following is the example of a snort alert for this ICMP </a:t>
            </a:r>
            <a:r>
              <a:rPr lang="en-US" dirty="0" smtClean="0"/>
              <a:t>rule: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74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Access and Escalation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great number of the hacking and penetration testing tools </a:t>
            </a:r>
            <a:r>
              <a:rPr lang="en-US" sz="2400" dirty="0" smtClean="0"/>
              <a:t>are available.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/>
              <a:t>B</a:t>
            </a:r>
            <a:r>
              <a:rPr lang="en-US" sz="2400" dirty="0" smtClean="0"/>
              <a:t>oth </a:t>
            </a:r>
            <a:r>
              <a:rPr lang="en-US" sz="2400" dirty="0"/>
              <a:t>open </a:t>
            </a:r>
            <a:r>
              <a:rPr lang="en-US" sz="2400" dirty="0" smtClean="0"/>
              <a:t>source and commercial.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These are </a:t>
            </a:r>
            <a:r>
              <a:rPr lang="en-US" sz="2400" dirty="0"/>
              <a:t>focused on gaining access to systems and escalating our level of </a:t>
            </a:r>
            <a:r>
              <a:rPr lang="en-US" sz="2400" dirty="0" smtClean="0"/>
              <a:t>privilege once </a:t>
            </a:r>
            <a:r>
              <a:rPr lang="en-US" sz="2400" dirty="0"/>
              <a:t>we are able to access the system. </a:t>
            </a:r>
          </a:p>
        </p:txBody>
      </p:sp>
    </p:spTree>
    <p:extLst>
      <p:ext uri="{BB962C8B-B14F-4D97-AF65-F5344CB8AC3E}">
        <p14:creationId xmlns:p14="http://schemas.microsoft.com/office/powerpoint/2010/main" val="3938931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</a:t>
            </a:r>
            <a:r>
              <a:rPr lang="en-US" dirty="0" err="1"/>
              <a:t>Metasploit</a:t>
            </a:r>
            <a:r>
              <a:rPr lang="en-US" dirty="0"/>
              <a:t>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Framework </a:t>
            </a:r>
            <a:r>
              <a:rPr lang="en-US" dirty="0"/>
              <a:t>is primarily intended to be used as </a:t>
            </a:r>
            <a:r>
              <a:rPr lang="en-US" dirty="0" smtClean="0"/>
              <a:t>a command </a:t>
            </a:r>
            <a:r>
              <a:rPr lang="en-US" dirty="0"/>
              <a:t>line tool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/>
              <a:t>The process of using Framework to attack a system is, in broad strokes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lvl="1" algn="just"/>
            <a:r>
              <a:rPr lang="en-US" dirty="0" smtClean="0"/>
              <a:t>Collect </a:t>
            </a:r>
            <a:r>
              <a:rPr lang="en-US" dirty="0"/>
              <a:t>information about the target system using scanning and vulnerability </a:t>
            </a:r>
            <a:r>
              <a:rPr lang="en-US" dirty="0" smtClean="0"/>
              <a:t>assessment tools</a:t>
            </a:r>
            <a:r>
              <a:rPr lang="en-US" dirty="0"/>
              <a:t>, such as </a:t>
            </a:r>
            <a:r>
              <a:rPr lang="en-US" dirty="0" err="1"/>
              <a:t>nmap</a:t>
            </a:r>
            <a:r>
              <a:rPr lang="en-US" dirty="0"/>
              <a:t> and Nessus</a:t>
            </a:r>
          </a:p>
          <a:p>
            <a:pPr lvl="1" algn="just"/>
            <a:r>
              <a:rPr lang="en-US" dirty="0" smtClean="0"/>
              <a:t>Select </a:t>
            </a:r>
            <a:r>
              <a:rPr lang="en-US" dirty="0"/>
              <a:t>an exploit that matches the system based on the collected information</a:t>
            </a:r>
          </a:p>
          <a:p>
            <a:pPr lvl="1" algn="just"/>
            <a:r>
              <a:rPr lang="en-US" dirty="0" smtClean="0"/>
              <a:t>Select </a:t>
            </a:r>
            <a:r>
              <a:rPr lang="en-US" dirty="0"/>
              <a:t>a payload to accompany the exploit, often a remote shell</a:t>
            </a:r>
          </a:p>
          <a:p>
            <a:pPr lvl="1" algn="just"/>
            <a:r>
              <a:rPr lang="en-US" dirty="0" smtClean="0"/>
              <a:t>Execute </a:t>
            </a:r>
            <a:r>
              <a:rPr lang="en-US" dirty="0"/>
              <a:t>the exploit and payload</a:t>
            </a:r>
          </a:p>
        </p:txBody>
      </p:sp>
    </p:spTree>
    <p:extLst>
      <p:ext uri="{BB962C8B-B14F-4D97-AF65-F5344CB8AC3E}">
        <p14:creationId xmlns:p14="http://schemas.microsoft.com/office/powerpoint/2010/main" val="161149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Metasploit</a:t>
            </a:r>
            <a:r>
              <a:rPr lang="en-US" dirty="0" smtClean="0"/>
              <a:t> Framework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8135257" cy="547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046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Metasploit</a:t>
            </a:r>
            <a:r>
              <a:rPr lang="en-US" dirty="0" smtClean="0"/>
              <a:t> Pro GUI</a:t>
            </a:r>
            <a:endParaRPr lang="en-US" dirty="0"/>
          </a:p>
        </p:txBody>
      </p:sp>
      <p:pic>
        <p:nvPicPr>
          <p:cNvPr id="9219" name="Picture 3" descr="C:\Users\AAKANKSHA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1828800"/>
            <a:ext cx="887117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8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Reconnaissance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Reconnaissance tools are </a:t>
            </a:r>
            <a:r>
              <a:rPr lang="en-US" sz="2000" dirty="0"/>
              <a:t>those that we use to </a:t>
            </a:r>
            <a:r>
              <a:rPr lang="en-US" sz="2000" dirty="0" smtClean="0"/>
              <a:t>gather information.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Usually </a:t>
            </a:r>
            <a:r>
              <a:rPr lang="en-US" sz="2000" dirty="0"/>
              <a:t>in a passive state, about the networks and systems that we might </a:t>
            </a:r>
            <a:r>
              <a:rPr lang="en-US" sz="2000" dirty="0" smtClean="0"/>
              <a:t>plan to </a:t>
            </a:r>
            <a:r>
              <a:rPr lang="en-US" sz="2000" dirty="0"/>
              <a:t>take action against in a logical sense. 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Such </a:t>
            </a:r>
            <a:r>
              <a:rPr lang="en-US" sz="2000" dirty="0"/>
              <a:t>efforts may include gathering information </a:t>
            </a:r>
            <a:r>
              <a:rPr lang="en-US" sz="2000" dirty="0" smtClean="0"/>
              <a:t>from public </a:t>
            </a:r>
            <a:r>
              <a:rPr lang="en-US" sz="2000" dirty="0"/>
              <a:t>websites, looking up Domain Name System (DNS) records, collecting metadata </a:t>
            </a:r>
            <a:r>
              <a:rPr lang="en-US" sz="2000" dirty="0" smtClean="0"/>
              <a:t>from accessible </a:t>
            </a:r>
            <a:r>
              <a:rPr lang="en-US" sz="2000" dirty="0"/>
              <a:t>documents, retrieving very specific information through the use of search engine</a:t>
            </a:r>
            <a:r>
              <a:rPr lang="en-US" sz="2000" dirty="0" smtClean="0"/>
              <a:t>, </a:t>
            </a:r>
            <a:r>
              <a:rPr lang="en-US" sz="2000" dirty="0"/>
              <a:t>or any of a number of other similar activities. 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Many </a:t>
            </a:r>
            <a:r>
              <a:rPr lang="en-US" sz="2000" dirty="0"/>
              <a:t>such tools match closely with </a:t>
            </a:r>
            <a:r>
              <a:rPr lang="en-US" sz="2000" dirty="0" smtClean="0"/>
              <a:t>Open Source </a:t>
            </a:r>
            <a:r>
              <a:rPr lang="en-US" sz="2000" dirty="0"/>
              <a:t>Intelligence (OSINT) techniques.</a:t>
            </a:r>
          </a:p>
        </p:txBody>
      </p:sp>
    </p:spTree>
    <p:extLst>
      <p:ext uri="{BB962C8B-B14F-4D97-AF65-F5344CB8AC3E}">
        <p14:creationId xmlns:p14="http://schemas.microsoft.com/office/powerpoint/2010/main" val="2677757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Immunity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endParaRPr lang="en-US" sz="2100" dirty="0" smtClean="0"/>
          </a:p>
          <a:p>
            <a:pPr algn="just"/>
            <a:r>
              <a:rPr lang="en-US" sz="2100" dirty="0" smtClean="0"/>
              <a:t>CANVAS </a:t>
            </a:r>
            <a:r>
              <a:rPr lang="en-US" sz="2100" dirty="0"/>
              <a:t>contains a good selection of </a:t>
            </a:r>
            <a:r>
              <a:rPr lang="en-US" sz="2100" dirty="0" smtClean="0"/>
              <a:t>exploits and </a:t>
            </a:r>
            <a:r>
              <a:rPr lang="en-US" sz="2100" dirty="0"/>
              <a:t>payloads (around 300 exploits at the time of this writing</a:t>
            </a:r>
            <a:r>
              <a:rPr lang="en-US" sz="2100" dirty="0" smtClean="0"/>
              <a:t>).</a:t>
            </a:r>
          </a:p>
          <a:p>
            <a:pPr algn="just"/>
            <a:endParaRPr lang="en-US" sz="2100" dirty="0" smtClean="0"/>
          </a:p>
          <a:p>
            <a:pPr algn="just"/>
            <a:r>
              <a:rPr lang="en-US" sz="2100" dirty="0" smtClean="0"/>
              <a:t>It tends </a:t>
            </a:r>
            <a:r>
              <a:rPr lang="en-US" sz="2100" dirty="0"/>
              <a:t>to be updated very quickly to include some of </a:t>
            </a:r>
            <a:r>
              <a:rPr lang="en-US" sz="2100" dirty="0" smtClean="0"/>
              <a:t>the newer </a:t>
            </a:r>
            <a:r>
              <a:rPr lang="en-US" sz="2100" dirty="0"/>
              <a:t>and more interesting exploits soon </a:t>
            </a:r>
            <a:r>
              <a:rPr lang="en-US" sz="2100" dirty="0" smtClean="0"/>
              <a:t>after they </a:t>
            </a:r>
            <a:r>
              <a:rPr lang="en-US" sz="2100" dirty="0"/>
              <a:t>are </a:t>
            </a:r>
            <a:r>
              <a:rPr lang="en-US" sz="2100" dirty="0" smtClean="0"/>
              <a:t>publicly released</a:t>
            </a:r>
            <a:r>
              <a:rPr lang="en-US" sz="2100" dirty="0"/>
              <a:t>.</a:t>
            </a:r>
          </a:p>
          <a:p>
            <a:pPr algn="just"/>
            <a:endParaRPr lang="en-US" sz="2100" dirty="0" smtClean="0"/>
          </a:p>
          <a:p>
            <a:pPr algn="just"/>
            <a:r>
              <a:rPr lang="en-US" sz="2100" dirty="0" smtClean="0"/>
              <a:t>CANVAS </a:t>
            </a:r>
            <a:r>
              <a:rPr lang="en-US" sz="2100" dirty="0"/>
              <a:t>is developed in Python, and includes both </a:t>
            </a:r>
            <a:r>
              <a:rPr lang="en-US" sz="2100" dirty="0" smtClean="0"/>
              <a:t>GUI and command </a:t>
            </a:r>
            <a:r>
              <a:rPr lang="en-US" sz="2100" dirty="0"/>
              <a:t>line interfaces. </a:t>
            </a:r>
            <a:endParaRPr lang="en-US" sz="2100" dirty="0" smtClean="0"/>
          </a:p>
          <a:p>
            <a:pPr algn="just"/>
            <a:endParaRPr lang="en-US" sz="2100" dirty="0" smtClean="0"/>
          </a:p>
          <a:p>
            <a:pPr algn="just"/>
            <a:r>
              <a:rPr lang="en-US" sz="2100" dirty="0" smtClean="0"/>
              <a:t>CANVAS </a:t>
            </a:r>
            <a:r>
              <a:rPr lang="en-US" sz="2100" dirty="0"/>
              <a:t>also includes some more </a:t>
            </a:r>
            <a:r>
              <a:rPr lang="en-US" sz="2100" dirty="0" smtClean="0"/>
              <a:t>unique features such as the </a:t>
            </a:r>
            <a:r>
              <a:rPr lang="en-US" sz="2100" dirty="0" err="1" smtClean="0"/>
              <a:t>geolocation</a:t>
            </a:r>
            <a:r>
              <a:rPr lang="en-US" sz="2100" dirty="0" smtClean="0"/>
              <a:t> </a:t>
            </a:r>
            <a:r>
              <a:rPr lang="en-US" sz="2100" dirty="0"/>
              <a:t>and </a:t>
            </a:r>
            <a:r>
              <a:rPr lang="en-US" sz="2100" dirty="0" smtClean="0"/>
              <a:t>mapping feature</a:t>
            </a:r>
            <a:r>
              <a:rPr lang="en-US" sz="2100" dirty="0"/>
              <a:t>, allowing target systems to be displayed on a world map within the interface</a:t>
            </a:r>
          </a:p>
        </p:txBody>
      </p:sp>
    </p:spTree>
    <p:extLst>
      <p:ext uri="{BB962C8B-B14F-4D97-AF65-F5344CB8AC3E}">
        <p14:creationId xmlns:p14="http://schemas.microsoft.com/office/powerpoint/2010/main" val="3930757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Immunity CANVAS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058461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6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Cain and </a:t>
            </a:r>
            <a:r>
              <a:rPr lang="en-US" sz="3600" dirty="0" smtClean="0"/>
              <a:t>Abel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Cain </a:t>
            </a:r>
            <a:r>
              <a:rPr lang="en-US" dirty="0"/>
              <a:t>and Abel is a password recovery tool available as free to download from its official website.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can also be used for easy recovery of passwords from packets captured from a network.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It </a:t>
            </a:r>
            <a:r>
              <a:rPr lang="en-US" dirty="0"/>
              <a:t>allows the various type of password cracking </a:t>
            </a:r>
            <a:r>
              <a:rPr lang="en-US" dirty="0" smtClean="0"/>
              <a:t>tools:</a:t>
            </a:r>
          </a:p>
          <a:p>
            <a:pPr lvl="1" algn="just"/>
            <a:r>
              <a:rPr lang="en-US" dirty="0" smtClean="0"/>
              <a:t> network </a:t>
            </a:r>
            <a:r>
              <a:rPr lang="en-US" dirty="0"/>
              <a:t>sniffer, </a:t>
            </a:r>
            <a:endParaRPr lang="en-US" dirty="0" smtClean="0"/>
          </a:p>
          <a:p>
            <a:pPr lvl="1" algn="just"/>
            <a:r>
              <a:rPr lang="en-US" dirty="0" smtClean="0"/>
              <a:t>Brute </a:t>
            </a:r>
            <a:r>
              <a:rPr lang="en-US" dirty="0"/>
              <a:t>Force and Dictionary attack, </a:t>
            </a:r>
            <a:endParaRPr lang="en-US" dirty="0" smtClean="0"/>
          </a:p>
          <a:p>
            <a:pPr lvl="1" algn="just"/>
            <a:r>
              <a:rPr lang="en-US" dirty="0" err="1" smtClean="0"/>
              <a:t>Voip</a:t>
            </a:r>
            <a:r>
              <a:rPr lang="en-US" dirty="0" smtClean="0"/>
              <a:t> </a:t>
            </a:r>
            <a:r>
              <a:rPr lang="en-US" dirty="0"/>
              <a:t>conversations, </a:t>
            </a:r>
            <a:endParaRPr lang="en-US" dirty="0" smtClean="0"/>
          </a:p>
          <a:p>
            <a:pPr lvl="1" algn="just"/>
            <a:r>
              <a:rPr lang="en-US" dirty="0" smtClean="0"/>
              <a:t>hash </a:t>
            </a:r>
            <a:r>
              <a:rPr lang="en-US" dirty="0"/>
              <a:t>decoders, </a:t>
            </a:r>
            <a:endParaRPr lang="en-US" dirty="0" smtClean="0"/>
          </a:p>
          <a:p>
            <a:pPr lvl="1" algn="just"/>
            <a:r>
              <a:rPr lang="en-US" dirty="0" smtClean="0"/>
              <a:t>Arp </a:t>
            </a:r>
            <a:r>
              <a:rPr lang="en-US" dirty="0"/>
              <a:t>poisoning, </a:t>
            </a:r>
            <a:endParaRPr lang="en-US" dirty="0" smtClean="0"/>
          </a:p>
          <a:p>
            <a:pPr lvl="1" algn="just"/>
            <a:r>
              <a:rPr lang="en-US" dirty="0" smtClean="0"/>
              <a:t>analyzing </a:t>
            </a:r>
            <a:r>
              <a:rPr lang="en-US" dirty="0"/>
              <a:t>routing protocols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37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Cain and Abel GUI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684043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10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Cain and Abel Networks Tab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" y="1336964"/>
            <a:ext cx="8610600" cy="4960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88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Cain and Abel </a:t>
            </a:r>
            <a:r>
              <a:rPr lang="en-US" dirty="0" smtClean="0"/>
              <a:t>Sniffers </a:t>
            </a:r>
            <a:r>
              <a:rPr lang="en-US" dirty="0"/>
              <a:t>Tab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741594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5479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Cain and Abel </a:t>
            </a:r>
            <a:r>
              <a:rPr lang="en-US" dirty="0" smtClean="0"/>
              <a:t>APR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34937"/>
            <a:ext cx="8724900" cy="505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2892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Cain and Abel </a:t>
            </a:r>
            <a:r>
              <a:rPr lang="en-US" dirty="0" smtClean="0"/>
              <a:t>Passwords Tab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95400"/>
            <a:ext cx="8444345" cy="4882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500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Cain and </a:t>
            </a:r>
            <a:r>
              <a:rPr lang="en-US" dirty="0" smtClean="0"/>
              <a:t>Abel Cracker Tab</a:t>
            </a:r>
            <a:endParaRPr lang="en-US" dirty="0"/>
          </a:p>
        </p:txBody>
      </p:sp>
      <p:pic>
        <p:nvPicPr>
          <p:cNvPr id="24578" name="Picture 2" descr="[Image: GiZdW.png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001000" cy="466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067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Exfiltration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These are used to </a:t>
            </a:r>
            <a:r>
              <a:rPr lang="en-US" dirty="0" err="1" smtClean="0"/>
              <a:t>exfiltrate</a:t>
            </a:r>
            <a:r>
              <a:rPr lang="en-US" dirty="0" smtClean="0"/>
              <a:t> </a:t>
            </a:r>
            <a:r>
              <a:rPr lang="en-US" dirty="0"/>
              <a:t>data </a:t>
            </a:r>
            <a:r>
              <a:rPr lang="en-US" dirty="0" smtClean="0"/>
              <a:t>using steganography </a:t>
            </a:r>
            <a:r>
              <a:rPr lang="en-US" dirty="0"/>
              <a:t>or encryption to </a:t>
            </a:r>
            <a:r>
              <a:rPr lang="en-US" dirty="0" smtClean="0"/>
              <a:t>disguise the </a:t>
            </a:r>
            <a:r>
              <a:rPr lang="en-US" dirty="0"/>
              <a:t>data, to make use of common protocols that are normally allowed to leave the </a:t>
            </a:r>
            <a:r>
              <a:rPr lang="en-US" dirty="0" smtClean="0"/>
              <a:t>environment, or </a:t>
            </a:r>
            <a:r>
              <a:rPr lang="en-US" dirty="0"/>
              <a:t>to use out of band methods.</a:t>
            </a:r>
          </a:p>
        </p:txBody>
      </p:sp>
    </p:spTree>
    <p:extLst>
      <p:ext uri="{BB962C8B-B14F-4D97-AF65-F5344CB8AC3E}">
        <p14:creationId xmlns:p14="http://schemas.microsoft.com/office/powerpoint/2010/main" val="351821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Whois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sz="2000" dirty="0" err="1" smtClean="0"/>
              <a:t>Whois</a:t>
            </a:r>
            <a:r>
              <a:rPr lang="en-US" sz="2000" dirty="0" smtClean="0"/>
              <a:t> </a:t>
            </a:r>
            <a:r>
              <a:rPr lang="en-US" sz="2000" dirty="0"/>
              <a:t>is a tool used to query the globally distributed set of databases that contain </a:t>
            </a:r>
            <a:r>
              <a:rPr lang="en-US" sz="2000" dirty="0" smtClean="0"/>
              <a:t>the information </a:t>
            </a:r>
            <a:r>
              <a:rPr lang="en-US" sz="2000" dirty="0"/>
              <a:t>regarding domain names around the world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/>
              <a:t>The databases contain </a:t>
            </a:r>
            <a:r>
              <a:rPr lang="en-US" sz="2000" dirty="0" smtClean="0"/>
              <a:t>information </a:t>
            </a:r>
            <a:r>
              <a:rPr lang="en-US" sz="2000" dirty="0"/>
              <a:t>regarding when the domain was registered or last updated, which registrar it was </a:t>
            </a:r>
            <a:r>
              <a:rPr lang="en-US" sz="2000" dirty="0" smtClean="0"/>
              <a:t>registered with</a:t>
            </a:r>
            <a:r>
              <a:rPr lang="en-US" sz="2000" dirty="0"/>
              <a:t>, contact information for the owners of the domain, and the name servers that are used </a:t>
            </a:r>
            <a:r>
              <a:rPr lang="en-US" sz="2000" dirty="0" smtClean="0"/>
              <a:t>to resolve </a:t>
            </a:r>
            <a:r>
              <a:rPr lang="en-US" sz="2000" dirty="0"/>
              <a:t>requests sent to the domain name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 information displayed </a:t>
            </a:r>
            <a:r>
              <a:rPr lang="en-US" sz="2000" dirty="0" smtClean="0"/>
              <a:t>next is </a:t>
            </a:r>
            <a:r>
              <a:rPr lang="en-US" sz="2000" dirty="0"/>
              <a:t>the result of a command line </a:t>
            </a:r>
            <a:r>
              <a:rPr lang="en-US" sz="2000" dirty="0" err="1"/>
              <a:t>whois</a:t>
            </a:r>
            <a:r>
              <a:rPr lang="en-US" sz="2000" dirty="0"/>
              <a:t> query, a </a:t>
            </a:r>
            <a:r>
              <a:rPr lang="en-US" sz="2000" dirty="0" smtClean="0"/>
              <a:t>tool often </a:t>
            </a:r>
            <a:r>
              <a:rPr lang="en-US" sz="2000" dirty="0"/>
              <a:t>found in Linux and Unix operating </a:t>
            </a:r>
            <a:r>
              <a:rPr lang="en-US" sz="2000" dirty="0" smtClean="0"/>
              <a:t>systems.</a:t>
            </a:r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We </a:t>
            </a:r>
            <a:r>
              <a:rPr lang="en-US" sz="2000" dirty="0"/>
              <a:t>can also run such queries through a variety of web pages </a:t>
            </a:r>
            <a:r>
              <a:rPr lang="en-US" sz="2000" dirty="0" smtClean="0"/>
              <a:t>dedicated to </a:t>
            </a:r>
            <a:r>
              <a:rPr lang="en-US" sz="2000" dirty="0"/>
              <a:t>such purposes, one of the more common being whois.net.</a:t>
            </a:r>
          </a:p>
        </p:txBody>
      </p:sp>
    </p:spTree>
    <p:extLst>
      <p:ext uri="{BB962C8B-B14F-4D97-AF65-F5344CB8AC3E}">
        <p14:creationId xmlns:p14="http://schemas.microsoft.com/office/powerpoint/2010/main" val="2850885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Physical </a:t>
            </a:r>
            <a:r>
              <a:rPr lang="en-US" dirty="0" smtClean="0"/>
              <a:t>Exfiltration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 algn="just"/>
            <a:r>
              <a:rPr lang="en-US" sz="2200" dirty="0" smtClean="0"/>
              <a:t>Physical </a:t>
            </a:r>
            <a:r>
              <a:rPr lang="en-US" sz="2200" dirty="0"/>
              <a:t>removal of data is one of the methods most proof against </a:t>
            </a:r>
            <a:r>
              <a:rPr lang="en-US" sz="2200" dirty="0" smtClean="0"/>
              <a:t>detection.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The </a:t>
            </a:r>
            <a:r>
              <a:rPr lang="en-US" sz="2200" dirty="0"/>
              <a:t>shrinking size of storage media makes </a:t>
            </a:r>
            <a:r>
              <a:rPr lang="en-US" sz="2200" dirty="0" smtClean="0"/>
              <a:t>such methods </a:t>
            </a:r>
            <a:r>
              <a:rPr lang="en-US" sz="2200" dirty="0"/>
              <a:t>even more easily hidden on a person or in </a:t>
            </a:r>
            <a:r>
              <a:rPr lang="en-US" sz="2200" dirty="0" smtClean="0"/>
              <a:t>equipment.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Given </a:t>
            </a:r>
            <a:r>
              <a:rPr lang="en-US" sz="2200" dirty="0"/>
              <a:t>the ability to store </a:t>
            </a:r>
            <a:r>
              <a:rPr lang="en-US" sz="2200" dirty="0" smtClean="0"/>
              <a:t>large amounts </a:t>
            </a:r>
            <a:r>
              <a:rPr lang="en-US" sz="2200" dirty="0"/>
              <a:t>of data in a </a:t>
            </a:r>
            <a:r>
              <a:rPr lang="en-US" sz="2200" dirty="0" smtClean="0"/>
              <a:t>very small package, </a:t>
            </a:r>
            <a:r>
              <a:rPr lang="en-US" sz="2200" dirty="0"/>
              <a:t>items to </a:t>
            </a:r>
            <a:r>
              <a:rPr lang="en-US" sz="2200" dirty="0" smtClean="0"/>
              <a:t>be </a:t>
            </a:r>
            <a:r>
              <a:rPr lang="en-US" sz="2200" dirty="0" err="1" smtClean="0"/>
              <a:t>exfiltrated</a:t>
            </a:r>
            <a:r>
              <a:rPr lang="en-US" sz="2200" dirty="0" smtClean="0"/>
              <a:t> </a:t>
            </a:r>
            <a:r>
              <a:rPr lang="en-US" sz="2200" dirty="0"/>
              <a:t>could </a:t>
            </a:r>
            <a:r>
              <a:rPr lang="en-US" sz="2200" dirty="0" smtClean="0"/>
              <a:t>be secreted </a:t>
            </a:r>
            <a:r>
              <a:rPr lang="en-US" sz="2200" dirty="0"/>
              <a:t>nearly anywhere and are beyond the reasonable realm of </a:t>
            </a:r>
            <a:r>
              <a:rPr lang="en-US" sz="2200" dirty="0" smtClean="0"/>
              <a:t>detection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303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Encryption and </a:t>
            </a:r>
            <a:r>
              <a:rPr lang="en-US" dirty="0" smtClean="0"/>
              <a:t>Steganography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Various </a:t>
            </a:r>
            <a:r>
              <a:rPr lang="en-US" sz="2000" dirty="0"/>
              <a:t>tools exist for hiding data in formats that are not immediately visible to </a:t>
            </a:r>
            <a:r>
              <a:rPr lang="en-US" sz="2000" dirty="0" smtClean="0"/>
              <a:t>casual search</a:t>
            </a:r>
            <a:r>
              <a:rPr lang="en-US" sz="2000" dirty="0"/>
              <a:t>, or in some cases, even to exhaustive search. </a:t>
            </a:r>
            <a:endParaRPr lang="en-US" sz="2000" dirty="0" smtClean="0"/>
          </a:p>
          <a:p>
            <a:pPr algn="just"/>
            <a:endParaRPr lang="en-US" sz="2000" dirty="0" smtClean="0"/>
          </a:p>
          <a:p>
            <a:pPr algn="just"/>
            <a:r>
              <a:rPr lang="en-US" sz="2000" dirty="0" smtClean="0"/>
              <a:t>Certain </a:t>
            </a:r>
            <a:r>
              <a:rPr lang="en-US" sz="2000" dirty="0"/>
              <a:t>encryption tools, </a:t>
            </a:r>
            <a:r>
              <a:rPr lang="en-US" sz="2000" dirty="0" err="1" smtClean="0"/>
              <a:t>eg</a:t>
            </a:r>
            <a:r>
              <a:rPr lang="en-US" sz="2000" dirty="0" smtClean="0"/>
              <a:t>., </a:t>
            </a:r>
          </a:p>
          <a:p>
            <a:pPr algn="just"/>
            <a:endParaRPr lang="en-US" sz="2000" dirty="0" smtClean="0"/>
          </a:p>
          <a:p>
            <a:pPr lvl="1" algn="just"/>
            <a:r>
              <a:rPr lang="en-US" sz="1700" dirty="0" err="1" smtClean="0"/>
              <a:t>TrueCrypth</a:t>
            </a:r>
            <a:r>
              <a:rPr lang="en-US" sz="1700" dirty="0" smtClean="0"/>
              <a:t>, </a:t>
            </a:r>
            <a:r>
              <a:rPr lang="en-US" sz="1700" dirty="0"/>
              <a:t>can </a:t>
            </a:r>
            <a:r>
              <a:rPr lang="en-US" sz="1700" dirty="0" smtClean="0"/>
              <a:t>create encrypted </a:t>
            </a:r>
            <a:r>
              <a:rPr lang="en-US" sz="1700" dirty="0"/>
              <a:t>volumes on storage media which appear to be random noise on the media and </a:t>
            </a:r>
            <a:r>
              <a:rPr lang="en-US" sz="1700" dirty="0" smtClean="0"/>
              <a:t>are neither </a:t>
            </a:r>
            <a:r>
              <a:rPr lang="en-US" sz="1700" dirty="0"/>
              <a:t>detectable nor recoverable without the proper keys or passwords</a:t>
            </a:r>
            <a:r>
              <a:rPr lang="en-US" sz="1700" dirty="0" smtClean="0"/>
              <a:t>.</a:t>
            </a:r>
          </a:p>
          <a:p>
            <a:pPr lvl="1" algn="just"/>
            <a:endParaRPr lang="en-US" sz="1700" dirty="0"/>
          </a:p>
          <a:p>
            <a:r>
              <a:rPr lang="en-US" sz="2000" dirty="0"/>
              <a:t>Steganography tools such as </a:t>
            </a:r>
            <a:r>
              <a:rPr lang="en-US" sz="2000" dirty="0" err="1"/>
              <a:t>OpenPuffi</a:t>
            </a:r>
            <a:r>
              <a:rPr lang="en-US" sz="2000" dirty="0"/>
              <a:t> or </a:t>
            </a:r>
            <a:r>
              <a:rPr lang="en-US" sz="2000" dirty="0" err="1"/>
              <a:t>OutGuessj</a:t>
            </a:r>
            <a:r>
              <a:rPr lang="en-US" sz="2000" dirty="0"/>
              <a:t> can make secreting such data in </a:t>
            </a:r>
            <a:r>
              <a:rPr lang="en-US" sz="2000" dirty="0" smtClean="0"/>
              <a:t>digital files </a:t>
            </a:r>
            <a:r>
              <a:rPr lang="en-US" sz="2000" dirty="0"/>
              <a:t>a relatively simple task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Once </a:t>
            </a:r>
            <a:r>
              <a:rPr lang="en-US" sz="2000" dirty="0"/>
              <a:t>hidden in such a file, our data can be </a:t>
            </a:r>
            <a:r>
              <a:rPr lang="en-US" sz="2000" dirty="0" err="1"/>
              <a:t>exfiltrated</a:t>
            </a:r>
            <a:r>
              <a:rPr lang="en-US" sz="2000" dirty="0"/>
              <a:t> by placing </a:t>
            </a:r>
            <a:r>
              <a:rPr lang="en-US" sz="2000" dirty="0" smtClean="0"/>
              <a:t>an image </a:t>
            </a:r>
            <a:r>
              <a:rPr lang="en-US" sz="2000" dirty="0"/>
              <a:t>on an externally facing web server, in a background graphic or logo attached to an </a:t>
            </a:r>
            <a:r>
              <a:rPr lang="en-US" sz="2000" dirty="0" smtClean="0"/>
              <a:t>email.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34414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Sustainment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pPr algn="just"/>
            <a:r>
              <a:rPr lang="en-US" sz="2400" dirty="0" smtClean="0"/>
              <a:t>These are used to sustain the access to the system or network for a long time without being detected.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Some of the ways are:</a:t>
            </a:r>
          </a:p>
          <a:p>
            <a:pPr algn="just"/>
            <a:endParaRPr lang="en-US" sz="2400" dirty="0" smtClean="0"/>
          </a:p>
          <a:p>
            <a:pPr lvl="1" algn="just"/>
            <a:r>
              <a:rPr lang="en-US" sz="2100" dirty="0" smtClean="0"/>
              <a:t>Adding </a:t>
            </a:r>
            <a:r>
              <a:rPr lang="en-US" sz="2100" dirty="0"/>
              <a:t>“</a:t>
            </a:r>
            <a:r>
              <a:rPr lang="en-US" sz="2100" dirty="0" smtClean="0"/>
              <a:t>Authorized” Access</a:t>
            </a:r>
          </a:p>
          <a:p>
            <a:pPr lvl="1" algn="just"/>
            <a:r>
              <a:rPr lang="en-US" sz="2100" dirty="0" smtClean="0"/>
              <a:t>Backdoors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9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Assault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tools that can be used to assault a compromised machine are many and varied.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They</a:t>
            </a:r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dirty="0"/>
              <a:t>take the form of simple </a:t>
            </a:r>
            <a:r>
              <a:rPr lang="en-US" dirty="0" smtClean="0"/>
              <a:t>changes:</a:t>
            </a:r>
          </a:p>
          <a:p>
            <a:pPr algn="just"/>
            <a:endParaRPr lang="en-US" dirty="0" smtClean="0"/>
          </a:p>
          <a:p>
            <a:pPr lvl="1" algn="just"/>
            <a:r>
              <a:rPr lang="en-US" dirty="0" smtClean="0"/>
              <a:t>to </a:t>
            </a:r>
            <a:r>
              <a:rPr lang="en-US" dirty="0"/>
              <a:t>configurations or environment variables on a </a:t>
            </a:r>
            <a:r>
              <a:rPr lang="en-US" dirty="0" smtClean="0"/>
              <a:t>system.</a:t>
            </a:r>
          </a:p>
          <a:p>
            <a:pPr lvl="1" algn="just"/>
            <a:r>
              <a:rPr lang="en-US" dirty="0" smtClean="0"/>
              <a:t>to </a:t>
            </a:r>
            <a:r>
              <a:rPr lang="en-US" dirty="0"/>
              <a:t>purpose-built botnets that can conduct a concentrated Denial of Service (</a:t>
            </a:r>
            <a:r>
              <a:rPr lang="en-US" dirty="0" err="1"/>
              <a:t>DoS</a:t>
            </a:r>
            <a:r>
              <a:rPr lang="en-US" dirty="0"/>
              <a:t>) attack on </a:t>
            </a:r>
            <a:r>
              <a:rPr lang="en-US" dirty="0" smtClean="0"/>
              <a:t>a given </a:t>
            </a:r>
            <a:r>
              <a:rPr lang="en-US" dirty="0"/>
              <a:t>system or environment.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Such </a:t>
            </a:r>
            <a:r>
              <a:rPr lang="en-US" dirty="0"/>
              <a:t>tools of destruction can generally be categorized </a:t>
            </a:r>
            <a:r>
              <a:rPr lang="en-US" dirty="0" smtClean="0"/>
              <a:t>into those </a:t>
            </a:r>
            <a:r>
              <a:rPr lang="en-US" dirty="0"/>
              <a:t>related to software or oriented on hardware.</a:t>
            </a:r>
          </a:p>
        </p:txBody>
      </p:sp>
    </p:spTree>
    <p:extLst>
      <p:ext uri="{BB962C8B-B14F-4D97-AF65-F5344CB8AC3E}">
        <p14:creationId xmlns:p14="http://schemas.microsoft.com/office/powerpoint/2010/main" val="2201474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Ettercap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sz="2400" dirty="0" err="1" smtClean="0"/>
              <a:t>Ettercap</a:t>
            </a:r>
            <a:r>
              <a:rPr lang="en-US" sz="2400" dirty="0" smtClean="0"/>
              <a:t> </a:t>
            </a:r>
            <a:r>
              <a:rPr lang="en-US" sz="2400" dirty="0"/>
              <a:t>stands for Ethernet Capture.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err="1" smtClean="0"/>
              <a:t>Ettercap</a:t>
            </a:r>
            <a:r>
              <a:rPr lang="en-US" sz="2400" dirty="0" smtClean="0"/>
              <a:t> </a:t>
            </a:r>
            <a:r>
              <a:rPr lang="en-US" sz="2400" dirty="0"/>
              <a:t>is a comprehensive suite for man in the middle attacks.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It </a:t>
            </a:r>
            <a:r>
              <a:rPr lang="en-US" sz="2400" dirty="0"/>
              <a:t>features sniffing of live connections, content filtering on the fly and many other interesting tricks. 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It </a:t>
            </a:r>
            <a:r>
              <a:rPr lang="en-US" sz="2400" dirty="0"/>
              <a:t>supports active and passive dissection of many protocols and includes many features for network and host analysis.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301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sp>
        <p:nvSpPr>
          <p:cNvPr id="4" name="AutoShape 2" descr="http://static.thegeekstuff.com/wp-content/uploads/2012/06/ettercap-arch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66850"/>
            <a:ext cx="5984474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5103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Launching an ARP Poisoning </a:t>
            </a:r>
            <a:r>
              <a:rPr lang="en-US" dirty="0" smtClean="0"/>
              <a:t>Attack</a:t>
            </a:r>
            <a:endParaRPr lang="en-US" dirty="0"/>
          </a:p>
        </p:txBody>
      </p:sp>
      <p:pic>
        <p:nvPicPr>
          <p:cNvPr id="12290" name="Picture 2" descr="C:\Users\AAKANKSHA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55" y="1979252"/>
            <a:ext cx="7067545" cy="75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AKANKSHA\Desktop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191000"/>
            <a:ext cx="507818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1495455"/>
            <a:ext cx="792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Launch </a:t>
            </a:r>
            <a:r>
              <a:rPr lang="en-US" sz="2000" dirty="0" err="1"/>
              <a:t>Ettercap</a:t>
            </a:r>
            <a:r>
              <a:rPr lang="en-US" sz="2000" dirty="0"/>
              <a:t> using the following command in the 122 </a:t>
            </a:r>
            <a:r>
              <a:rPr lang="en-US" sz="2000" dirty="0" smtClean="0"/>
              <a:t>machine: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1242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Click “Sniff-&gt;Unified Sniffing”. It will list the available network interface as shown below. Choose the one which you want to use for ARP Poisoning.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579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pic>
        <p:nvPicPr>
          <p:cNvPr id="13314" name="Picture 2" descr="C:\Users\AAKANKSHA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775568"/>
            <a:ext cx="46291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13716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you have chosen the interface the following window will open: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528815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next step is to add the target list for performing the ARP poisoning. 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Click </a:t>
            </a:r>
            <a:r>
              <a:rPr lang="en-US" dirty="0"/>
              <a:t>“Hosts-&gt;Scan for Host”.</a:t>
            </a:r>
          </a:p>
          <a:p>
            <a:pPr algn="just"/>
            <a:r>
              <a:rPr lang="en-US" dirty="0"/>
              <a:t>It will start to scan the hosts present in the network.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1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sp>
        <p:nvSpPr>
          <p:cNvPr id="3" name="AutoShape 2" descr="http://static.thegeekstuff.com/wp-content/uploads/2012/06/ettercap4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83" y="1676400"/>
            <a:ext cx="3665872" cy="445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0375" y="1219200"/>
            <a:ext cx="815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Once it is completed, click “Hosts-&gt;Host List”. It will list the available hosts in the LAN as follows: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489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3" y="1752600"/>
            <a:ext cx="55149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4" descr="http://static.thegeekstuff.com/wp-content/uploads/2012/06/ettercap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7" y="4191000"/>
            <a:ext cx="3962400" cy="227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2954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Now select “</a:t>
            </a:r>
            <a:r>
              <a:rPr lang="en-US" dirty="0" err="1"/>
              <a:t>Mitm</a:t>
            </a:r>
            <a:r>
              <a:rPr lang="en-US" dirty="0"/>
              <a:t>-&gt;Arp Poisoning” as follows: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1273" y="3687725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following dialog box will open. Select “Sniff Remote Connection” and click “ok”: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6" y="1094509"/>
            <a:ext cx="8121236" cy="546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6218" y="317500"/>
            <a:ext cx="792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 </a:t>
            </a:r>
            <a:r>
              <a:rPr lang="en-US" sz="2800" dirty="0" err="1" smtClean="0">
                <a:latin typeface="+mj-lt"/>
              </a:rPr>
              <a:t>Whois</a:t>
            </a:r>
            <a:r>
              <a:rPr lang="en-US" sz="2800" dirty="0" smtClean="0">
                <a:latin typeface="+mj-lt"/>
              </a:rPr>
              <a:t> query from command line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1443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40527"/>
            <a:ext cx="6500813" cy="34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43000" y="15240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</a:t>
            </a:r>
            <a:r>
              <a:rPr lang="en-US" dirty="0" smtClean="0"/>
              <a:t>lick </a:t>
            </a:r>
            <a:r>
              <a:rPr lang="en-US" dirty="0"/>
              <a:t>“Start-&gt;Start Sniffing as follows: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0182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Launching an ARP Poisoning Attack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" y="3124200"/>
            <a:ext cx="85366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3345" y="12954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Now Arp is poisoned, </a:t>
            </a:r>
            <a:r>
              <a:rPr lang="en-US" sz="2000" dirty="0" err="1"/>
              <a:t>i.e</a:t>
            </a:r>
            <a:r>
              <a:rPr lang="en-US" sz="2000" dirty="0"/>
              <a:t>, 122 machine starts to send ARP packets saying “I’m 1.10”. In-order to verify it, From 192.168.1.51 “ping 192.168.1.10”. Open “</a:t>
            </a:r>
            <a:r>
              <a:rPr lang="en-US" sz="2000" dirty="0" err="1"/>
              <a:t>Wireshark</a:t>
            </a:r>
            <a:r>
              <a:rPr lang="en-US" sz="2000" dirty="0"/>
              <a:t>” application in 192.168.1.122 machine, and put a filter for ICMP. You will get the ICMP packets from 192.168.1.51 to 192.168.1.10 in 192.168.1.122 as follows: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085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Obfuscation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endParaRPr lang="en-US" dirty="0"/>
          </a:p>
          <a:p>
            <a:pPr algn="just"/>
            <a:r>
              <a:rPr lang="en-US" dirty="0" smtClean="0"/>
              <a:t>To </a:t>
            </a:r>
            <a:r>
              <a:rPr lang="en-US" dirty="0"/>
              <a:t>obfuscate means to “</a:t>
            </a:r>
            <a:r>
              <a:rPr lang="en-US" i="1" dirty="0"/>
              <a:t>confuse, bewilder, or stupefy</a:t>
            </a:r>
            <a:r>
              <a:rPr lang="en-US" dirty="0"/>
              <a:t>”; “</a:t>
            </a:r>
            <a:r>
              <a:rPr lang="en-US" i="1" dirty="0"/>
              <a:t>to make obscure or </a:t>
            </a:r>
            <a:r>
              <a:rPr lang="en-US" i="1" dirty="0" smtClean="0"/>
              <a:t>unclear</a:t>
            </a:r>
            <a:r>
              <a:rPr lang="en-US" dirty="0" smtClean="0"/>
              <a:t>”.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These set </a:t>
            </a:r>
            <a:r>
              <a:rPr lang="en-US" dirty="0"/>
              <a:t>of tools </a:t>
            </a:r>
            <a:r>
              <a:rPr lang="en-US" dirty="0" smtClean="0"/>
              <a:t>are used to </a:t>
            </a:r>
            <a:r>
              <a:rPr lang="en-US" dirty="0"/>
              <a:t>cover </a:t>
            </a:r>
            <a:r>
              <a:rPr lang="en-US" dirty="0" smtClean="0"/>
              <a:t>the tracks </a:t>
            </a:r>
            <a:r>
              <a:rPr lang="en-US" dirty="0"/>
              <a:t>when operating on a system or in an environment.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There </a:t>
            </a:r>
            <a:r>
              <a:rPr lang="en-US" dirty="0"/>
              <a:t>are three </a:t>
            </a:r>
            <a:r>
              <a:rPr lang="en-US" dirty="0" smtClean="0"/>
              <a:t>main types </a:t>
            </a:r>
            <a:r>
              <a:rPr lang="en-US" dirty="0"/>
              <a:t>of tasks that we are concerned with in such cases: </a:t>
            </a:r>
            <a:endParaRPr lang="en-US" dirty="0" smtClean="0"/>
          </a:p>
          <a:p>
            <a:pPr algn="just"/>
            <a:endParaRPr lang="en-US" dirty="0" smtClean="0"/>
          </a:p>
          <a:p>
            <a:pPr lvl="1" algn="just"/>
            <a:r>
              <a:rPr lang="en-US" dirty="0"/>
              <a:t>Location </a:t>
            </a:r>
            <a:r>
              <a:rPr lang="en-US" dirty="0" smtClean="0"/>
              <a:t>Obscuration</a:t>
            </a:r>
          </a:p>
          <a:p>
            <a:pPr lvl="1" algn="just"/>
            <a:r>
              <a:rPr lang="en-US" dirty="0"/>
              <a:t>Log </a:t>
            </a:r>
            <a:r>
              <a:rPr lang="en-US" dirty="0" smtClean="0"/>
              <a:t>Manipulation</a:t>
            </a:r>
          </a:p>
          <a:p>
            <a:pPr lvl="1" algn="just"/>
            <a:r>
              <a:rPr lang="en-US" dirty="0" smtClean="0"/>
              <a:t>File </a:t>
            </a:r>
            <a:r>
              <a:rPr lang="en-US" dirty="0"/>
              <a:t>Manipulation</a:t>
            </a:r>
          </a:p>
        </p:txBody>
      </p:sp>
    </p:spTree>
    <p:extLst>
      <p:ext uri="{BB962C8B-B14F-4D97-AF65-F5344CB8AC3E}">
        <p14:creationId xmlns:p14="http://schemas.microsoft.com/office/powerpoint/2010/main" val="31383796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87765829"/>
              </p:ext>
            </p:extLst>
          </p:nvPr>
        </p:nvGraphicFramePr>
        <p:xfrm>
          <a:off x="457200" y="1524000"/>
          <a:ext cx="822960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3400"/>
                <a:gridCol w="7696200"/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[1]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J.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Andress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and S.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Winterfeld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 Cyber warfare: Techniques, tactics and tools for security practitioners. Waltham, MA, USA: </a:t>
                      </a:r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Syngress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/ Elsevier, Inc., 2011.</a:t>
                      </a:r>
                    </a:p>
                    <a:p>
                      <a:pPr algn="just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[2]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R. C. Parks and D. P. Duggan, “Principles of cyber-warfare,” Proceedings of the IEEE Workshop on Information Assurance and Security, pp. 122–125, June 2001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algn="just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[3]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DC214, “Top 100 Network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Security Tools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”, Available at: 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www.dc214.org/notes/sec</a:t>
                      </a:r>
                      <a:r>
                        <a:rPr kumimoji="0"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tools</a:t>
                      </a:r>
                      <a:r>
                        <a:rPr kumimoji="0" 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ppt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, Last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accessed: September 2016.</a:t>
                      </a:r>
                    </a:p>
                    <a:p>
                      <a:pPr algn="just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[4]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Cyber</a:t>
                      </a:r>
                      <a:r>
                        <a:rPr lang="en-US" sz="1600" baseline="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warzone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, “Cyber Security tools list 2014”,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Available at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16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http://cyberwarzone.com/cyber-security-tools-list-2014/</a:t>
                      </a:r>
                      <a:r>
                        <a:rPr lang="en-US" sz="1600" smtClean="0"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Last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accessed: September 2016.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4236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Ns lookup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endParaRPr lang="en-US" dirty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DNSs are responsible for fulfilling name </a:t>
            </a:r>
            <a:r>
              <a:rPr lang="en-US" dirty="0" smtClean="0"/>
              <a:t>resolution requests </a:t>
            </a:r>
            <a:r>
              <a:rPr lang="en-US" dirty="0"/>
              <a:t>for clients that are attempting to resolve the domain name to an IP address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Numerous tools are available to aid us in our quest for DNS information.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/>
              <a:t>can </a:t>
            </a:r>
            <a:r>
              <a:rPr lang="en-US" dirty="0" smtClean="0"/>
              <a:t>conduct command </a:t>
            </a:r>
            <a:r>
              <a:rPr lang="en-US" dirty="0"/>
              <a:t>line queries in most operating systems by using the </a:t>
            </a:r>
            <a:r>
              <a:rPr lang="en-US" dirty="0" err="1"/>
              <a:t>nslookup</a:t>
            </a:r>
            <a:r>
              <a:rPr lang="en-US" dirty="0"/>
              <a:t> </a:t>
            </a:r>
            <a:r>
              <a:rPr lang="en-US" dirty="0" smtClean="0"/>
              <a:t>command. 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err="1" smtClean="0"/>
              <a:t>Nslookup</a:t>
            </a:r>
            <a:r>
              <a:rPr lang="en-US" dirty="0" smtClean="0"/>
              <a:t> </a:t>
            </a:r>
            <a:r>
              <a:rPr lang="en-US" dirty="0"/>
              <a:t>will generally return the IP address of the DNS server, which we </a:t>
            </a:r>
            <a:r>
              <a:rPr lang="en-US" dirty="0" smtClean="0"/>
              <a:t>can then </a:t>
            </a:r>
            <a:r>
              <a:rPr lang="en-US" dirty="0"/>
              <a:t>interrogate for additional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21511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Ns lookup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endParaRPr lang="en-US" dirty="0" smtClean="0"/>
          </a:p>
          <a:p>
            <a:pPr algn="just"/>
            <a:r>
              <a:rPr lang="en-US" dirty="0" smtClean="0"/>
              <a:t>In Windows</a:t>
            </a:r>
            <a:r>
              <a:rPr lang="en-US" dirty="0"/>
              <a:t>, we can do this with an interactive mode command like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marL="548640" lvl="2" indent="0" algn="just">
              <a:buNone/>
            </a:pPr>
            <a:r>
              <a:rPr lang="en-US" dirty="0" err="1"/>
              <a:t>nslookup</a:t>
            </a:r>
            <a:endParaRPr lang="en-US" dirty="0"/>
          </a:p>
          <a:p>
            <a:pPr marL="548640" lvl="2" indent="0" algn="just">
              <a:buNone/>
            </a:pPr>
            <a:r>
              <a:rPr lang="en-US" dirty="0"/>
              <a:t>&gt; server [DNS server name or IP]</a:t>
            </a:r>
          </a:p>
          <a:p>
            <a:pPr marL="548640" lvl="2" indent="0" algn="just">
              <a:buNone/>
            </a:pPr>
            <a:r>
              <a:rPr lang="en-US" dirty="0"/>
              <a:t>&gt; set type¼any</a:t>
            </a:r>
          </a:p>
          <a:p>
            <a:pPr marL="548640" lvl="2" indent="0" algn="just">
              <a:buNone/>
            </a:pPr>
            <a:r>
              <a:rPr lang="en-US" dirty="0" smtClean="0"/>
              <a:t>&gt; </a:t>
            </a:r>
            <a:r>
              <a:rPr lang="en-US" dirty="0" err="1" smtClean="0"/>
              <a:t>ls</a:t>
            </a:r>
            <a:r>
              <a:rPr lang="en-US" dirty="0" smtClean="0"/>
              <a:t> </a:t>
            </a:r>
            <a:r>
              <a:rPr lang="en-US" dirty="0"/>
              <a:t>-d [domain name</a:t>
            </a:r>
            <a:r>
              <a:rPr lang="en-US" dirty="0" smtClean="0"/>
              <a:t>]</a:t>
            </a:r>
          </a:p>
          <a:p>
            <a:pPr marL="548640" lvl="2" indent="0" algn="just">
              <a:buNone/>
            </a:pPr>
            <a:endParaRPr lang="en-US" dirty="0"/>
          </a:p>
          <a:p>
            <a:pPr algn="just"/>
            <a:r>
              <a:rPr lang="en-US" dirty="0" smtClean="0"/>
              <a:t>This will </a:t>
            </a:r>
            <a:r>
              <a:rPr lang="en-US" dirty="0"/>
              <a:t>fail to return the information </a:t>
            </a:r>
            <a:r>
              <a:rPr lang="en-US" dirty="0" smtClean="0"/>
              <a:t>in most cases as </a:t>
            </a:r>
            <a:r>
              <a:rPr lang="en-US" dirty="0"/>
              <a:t>DNS servers </a:t>
            </a:r>
            <a:r>
              <a:rPr lang="en-US" dirty="0" smtClean="0"/>
              <a:t>will not </a:t>
            </a:r>
            <a:r>
              <a:rPr lang="en-US" dirty="0"/>
              <a:t>generally perform a zone transfer to an arbitrary requestor on the Internet.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 similar </a:t>
            </a:r>
            <a:r>
              <a:rPr lang="en-US" dirty="0"/>
              <a:t>tool to </a:t>
            </a:r>
            <a:r>
              <a:rPr lang="en-US" dirty="0" err="1"/>
              <a:t>nslookup</a:t>
            </a:r>
            <a:r>
              <a:rPr lang="en-US" dirty="0"/>
              <a:t>, called dig, can be found on most Linux systems and is capable </a:t>
            </a:r>
            <a:r>
              <a:rPr lang="en-US" dirty="0" smtClean="0"/>
              <a:t>of conducting </a:t>
            </a:r>
            <a:r>
              <a:rPr lang="en-US" dirty="0"/>
              <a:t>zone transfers where the DNS server in question is willing to cooperate.</a:t>
            </a:r>
          </a:p>
        </p:txBody>
      </p:sp>
    </p:spTree>
    <p:extLst>
      <p:ext uri="{BB962C8B-B14F-4D97-AF65-F5344CB8AC3E}">
        <p14:creationId xmlns:p14="http://schemas.microsoft.com/office/powerpoint/2010/main" val="56748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Dig information for Syngress.com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3691"/>
            <a:ext cx="8340606" cy="5611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622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359</TotalTime>
  <Words>2324</Words>
  <Application>Microsoft Office PowerPoint</Application>
  <PresentationFormat>On-screen Show (4:3)</PresentationFormat>
  <Paragraphs>334</Paragraphs>
  <Slides>63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Origin</vt:lpstr>
      <vt:lpstr>Classification of Tools for Cyber Operations</vt:lpstr>
      <vt:lpstr>Logical Tools</vt:lpstr>
      <vt:lpstr>Classification of Tools</vt:lpstr>
      <vt:lpstr>Reconnaissance Tools</vt:lpstr>
      <vt:lpstr>Whois</vt:lpstr>
      <vt:lpstr>PowerPoint Presentation</vt:lpstr>
      <vt:lpstr>Ns lookup</vt:lpstr>
      <vt:lpstr>Ns lookup</vt:lpstr>
      <vt:lpstr>Dig information for Syngress.com</vt:lpstr>
      <vt:lpstr>Metagoofil</vt:lpstr>
      <vt:lpstr>Metagoofil information for Syngress.com</vt:lpstr>
      <vt:lpstr>Scanning Tools</vt:lpstr>
      <vt:lpstr>Wireshark</vt:lpstr>
      <vt:lpstr>Wireshark Network Analyzer GUI</vt:lpstr>
      <vt:lpstr>Wireshark</vt:lpstr>
      <vt:lpstr>Capturing Packets</vt:lpstr>
      <vt:lpstr>Packets Delivered Out-of Order</vt:lpstr>
      <vt:lpstr>Follow TCP Stream</vt:lpstr>
      <vt:lpstr>Follow TCP Stream Output</vt:lpstr>
      <vt:lpstr>Netcat</vt:lpstr>
      <vt:lpstr>Netcat</vt:lpstr>
      <vt:lpstr>Netcat for Port Scanning</vt:lpstr>
      <vt:lpstr>Netcat for Port Scanning</vt:lpstr>
      <vt:lpstr>tcpdump</vt:lpstr>
      <vt:lpstr>Tcpdump Commands</vt:lpstr>
      <vt:lpstr>Capture of exactly two (-c2) ICMP packets </vt:lpstr>
      <vt:lpstr>Capturing Files</vt:lpstr>
      <vt:lpstr>Nmap</vt:lpstr>
      <vt:lpstr>Nmap scan results</vt:lpstr>
      <vt:lpstr>Nessus</vt:lpstr>
      <vt:lpstr>Nessus scan in progress</vt:lpstr>
      <vt:lpstr>Nessus port scan results</vt:lpstr>
      <vt:lpstr>Nessus vulnerability listing</vt:lpstr>
      <vt:lpstr>Snort</vt:lpstr>
      <vt:lpstr>Snort Execution</vt:lpstr>
      <vt:lpstr>Access and Escalation Tools</vt:lpstr>
      <vt:lpstr>The Metasploit Framework</vt:lpstr>
      <vt:lpstr>Metasploit Framework</vt:lpstr>
      <vt:lpstr>Metasploit Pro GUI</vt:lpstr>
      <vt:lpstr>Immunity CANVAS</vt:lpstr>
      <vt:lpstr>Immunity CANVAS</vt:lpstr>
      <vt:lpstr>Cain and Abel</vt:lpstr>
      <vt:lpstr>Cain and Abel GUI</vt:lpstr>
      <vt:lpstr>Cain and Abel Networks Tab</vt:lpstr>
      <vt:lpstr>Cain and Abel Sniffers Tab</vt:lpstr>
      <vt:lpstr>Cain and Abel APR</vt:lpstr>
      <vt:lpstr>Cain and Abel Passwords Tab</vt:lpstr>
      <vt:lpstr>Cain and Abel Cracker Tab</vt:lpstr>
      <vt:lpstr>Exfiltration Tools</vt:lpstr>
      <vt:lpstr>Physical Exfiltration</vt:lpstr>
      <vt:lpstr>Encryption and Steganography</vt:lpstr>
      <vt:lpstr>Sustainment Tools</vt:lpstr>
      <vt:lpstr>Assault Tools</vt:lpstr>
      <vt:lpstr>Ettercap</vt:lpstr>
      <vt:lpstr>Launching an ARP Poisoning Attack</vt:lpstr>
      <vt:lpstr>Launching an ARP Poisoning Attack</vt:lpstr>
      <vt:lpstr>Launching an ARP Poisoning Attack</vt:lpstr>
      <vt:lpstr>Launching an ARP Poisoning Attack</vt:lpstr>
      <vt:lpstr>Launching an ARP Poisoning Attack</vt:lpstr>
      <vt:lpstr>Launching an ARP Poisoning Attack</vt:lpstr>
      <vt:lpstr>Launching an ARP Poisoning Attack</vt:lpstr>
      <vt:lpstr>Obfuscation Tools</vt:lpstr>
      <vt:lpstr>References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Tools for Cyber Operations</dc:title>
  <dc:creator>AAKANKSHA</dc:creator>
  <cp:lastModifiedBy>AAKANKSHA</cp:lastModifiedBy>
  <cp:revision>23</cp:revision>
  <dcterms:created xsi:type="dcterms:W3CDTF">2016-08-30T08:17:03Z</dcterms:created>
  <dcterms:modified xsi:type="dcterms:W3CDTF">2016-09-07T07:33:20Z</dcterms:modified>
</cp:coreProperties>
</file>